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1" r:id="rId5"/>
    <p:sldId id="259"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5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2" name="Footer Placeholder 1"/>
          <p:cNvSpPr>
            <a:spLocks noGrp="1"/>
          </p:cNvSpPr>
          <p:nvPr>
            <p:ph type="ftr" sz="quarter" idx="11"/>
          </p:nvPr>
        </p:nvSpPr>
        <p:spPr/>
        <p:txBody>
          <a:bodyPr/>
          <a:lstStyle/>
          <a:p>
            <a:endParaRPr kumimoji="0" lang="en-US"/>
          </a:p>
        </p:txBody>
      </p:sp>
      <p:sp>
        <p:nvSpPr>
          <p:cNvPr id="15" name="Slide Number Placeholder 14"/>
          <p:cNvSpPr>
            <a:spLocks noGrp="1"/>
          </p:cNvSpPr>
          <p:nvPr>
            <p:ph type="sldNum" sz="quarter" idx="12"/>
          </p:nvPr>
        </p:nvSpPr>
        <p:spPr>
          <a:xfrm>
            <a:off x="8229600" y="6473952"/>
            <a:ext cx="758952" cy="246888"/>
          </a:xfrm>
        </p:spPr>
        <p:txBody>
          <a:bodyPr/>
          <a:lstStyle/>
          <a:p>
            <a:fld id="{CA15C064-DD44-4CAC-873E-2D1F54821676}" type="slidenum">
              <a:rPr kumimoji="0" lang="en-US" smtClean="0"/>
              <a:pPr eaLnBrk="1" latinLnBrk="0" hangingPunct="1"/>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kumimoji="0" lang="en-US"/>
          </a:p>
        </p:txBody>
      </p:sp>
      <p:sp>
        <p:nvSpPr>
          <p:cNvPr id="16" name="Slide Number Placeholder 15"/>
          <p:cNvSpPr>
            <a:spLocks noGrp="1"/>
          </p:cNvSpPr>
          <p:nvPr>
            <p:ph type="sldNum" sz="quarter" idx="12"/>
          </p:nvPr>
        </p:nvSpPr>
        <p:spPr>
          <a:xfrm>
            <a:off x="8229600" y="6473952"/>
            <a:ext cx="758952" cy="246888"/>
          </a:xfrm>
        </p:spPr>
        <p:txBody>
          <a:bodyPr/>
          <a:lstStyle/>
          <a:p>
            <a:fld id="{CA15C064-DD44-4CAC-873E-2D1F54821676}" type="slidenum">
              <a:rPr kumimoji="0" lang="en-US" smtClean="0"/>
              <a:pPr eaLnBrk="1" latinLnBrk="0" hangingPunct="1"/>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11" name="Footer Placeholder 10"/>
          <p:cNvSpPr>
            <a:spLocks noGrp="1"/>
          </p:cNvSpPr>
          <p:nvPr>
            <p:ph type="ftr" sz="quarter" idx="11"/>
          </p:nvPr>
        </p:nvSpPr>
        <p:spPr/>
        <p:txBody>
          <a:bodyPr/>
          <a:lstStyle/>
          <a:p>
            <a:endParaRPr kumimoji="0" lang="en-US"/>
          </a:p>
        </p:txBody>
      </p:sp>
      <p:sp>
        <p:nvSpPr>
          <p:cNvPr id="16" name="Slide Number Placeholder 1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10" name="Footer Placeholder 9"/>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229600" y="6477000"/>
            <a:ext cx="762000" cy="246888"/>
          </a:xfrm>
        </p:spPr>
        <p:txBody>
          <a:bodyPr/>
          <a:lstStyle/>
          <a:p>
            <a:fld id="{CA15C064-DD44-4CAC-873E-2D1F54821676}" type="slidenum">
              <a:rPr kumimoji="0" lang="en-US" smtClean="0"/>
              <a:pPr eaLnBrk="1" latinLnBrk="0" hangingPunct="1"/>
              <a:t>‹#›</a:t>
            </a:fld>
            <a:endParaRPr kumimoji="0"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21" name="Footer Placeholder 20"/>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24" name="Footer Placeholder 23"/>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29" name="Footer Placeholder 28"/>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9/26/2012</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businessplan30days.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81000" y="381000"/>
            <a:ext cx="8458200" cy="2514600"/>
          </a:xfrm>
        </p:spPr>
        <p:txBody>
          <a:bodyPr>
            <a:normAutofit fontScale="92500"/>
          </a:bodyPr>
          <a:lstStyle/>
          <a:p>
            <a:endParaRPr lang="en-US" dirty="0" smtClean="0"/>
          </a:p>
          <a:p>
            <a:pPr algn="l"/>
            <a:r>
              <a:rPr lang="en-US" dirty="0" smtClean="0">
                <a:solidFill>
                  <a:srgbClr val="FFFF00"/>
                </a:solidFill>
              </a:rPr>
              <a:t>Learning Outcomes:</a:t>
            </a:r>
          </a:p>
          <a:p>
            <a:pPr marL="457200" indent="-457200" algn="l">
              <a:buAutoNum type="arabicPeriod"/>
            </a:pPr>
            <a:r>
              <a:rPr lang="en-US" dirty="0" smtClean="0"/>
              <a:t>List and Describe the four basic forms of business ownership</a:t>
            </a:r>
          </a:p>
          <a:p>
            <a:pPr marL="457200" indent="-457200" algn="l">
              <a:buAutoNum type="arabicPeriod"/>
            </a:pPr>
            <a:r>
              <a:rPr lang="en-US" dirty="0" smtClean="0"/>
              <a:t>Discuss the advantages and disadvantages of each business forms</a:t>
            </a:r>
          </a:p>
          <a:p>
            <a:pPr marL="457200" indent="-457200" algn="l">
              <a:buAutoNum type="arabicPeriod"/>
            </a:pPr>
            <a:r>
              <a:rPr lang="en-US" dirty="0" smtClean="0"/>
              <a:t>Identify and explain which form of business that dominate in the U.S. Market</a:t>
            </a:r>
          </a:p>
          <a:p>
            <a:pPr marL="457200" indent="-457200" algn="l">
              <a:buAutoNum type="arabicPeriod"/>
            </a:pPr>
            <a:r>
              <a:rPr lang="en-US" dirty="0" smtClean="0"/>
              <a:t>Define Merger, Acquisition, and Franchising and list their advantages and disadvantages</a:t>
            </a:r>
          </a:p>
          <a:p>
            <a:endParaRPr lang="en-US" dirty="0"/>
          </a:p>
        </p:txBody>
      </p:sp>
      <p:sp>
        <p:nvSpPr>
          <p:cNvPr id="2" name="Title 1"/>
          <p:cNvSpPr>
            <a:spLocks noGrp="1"/>
          </p:cNvSpPr>
          <p:nvPr>
            <p:ph type="title"/>
          </p:nvPr>
        </p:nvSpPr>
        <p:spPr/>
        <p:txBody>
          <a:bodyPr>
            <a:normAutofit fontScale="90000"/>
          </a:bodyPr>
          <a:lstStyle/>
          <a:p>
            <a:r>
              <a:rPr lang="en-US" dirty="0" smtClean="0"/>
              <a:t>Chapter 6</a:t>
            </a:r>
            <a:br>
              <a:rPr lang="en-US" dirty="0" smtClean="0"/>
            </a:br>
            <a:r>
              <a:rPr lang="en-US" dirty="0" smtClean="0"/>
              <a:t>Business formation</a:t>
            </a:r>
            <a:endParaRPr lang="en-US" dirty="0"/>
          </a:p>
        </p:txBody>
      </p:sp>
    </p:spTree>
    <p:extLst>
      <p:ext uri="{BB962C8B-B14F-4D97-AF65-F5344CB8AC3E}">
        <p14:creationId xmlns:p14="http://schemas.microsoft.com/office/powerpoint/2010/main" val="2710764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corporations</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b="1" dirty="0" smtClean="0">
                <a:solidFill>
                  <a:srgbClr val="00B0F0"/>
                </a:solidFill>
              </a:rPr>
              <a:t>C Corporation</a:t>
            </a:r>
            <a:r>
              <a:rPr lang="en-US" dirty="0" smtClean="0"/>
              <a:t>:  Most common type.  A legal business entity that offers limited liability to all of its owners, who are called Stockholders. </a:t>
            </a:r>
          </a:p>
          <a:p>
            <a:pPr marL="0" indent="0">
              <a:buNone/>
            </a:pPr>
            <a:endParaRPr lang="en-US" dirty="0" smtClean="0"/>
          </a:p>
          <a:p>
            <a:pPr marL="914400" lvl="1" indent="-514350">
              <a:buFont typeface="+mj-lt"/>
              <a:buAutoNum type="arabicPeriod"/>
            </a:pPr>
            <a:r>
              <a:rPr lang="en-US" sz="2200" b="1" dirty="0" smtClean="0"/>
              <a:t>Stockholders</a:t>
            </a:r>
            <a:r>
              <a:rPr lang="en-US" sz="2200" dirty="0" smtClean="0"/>
              <a:t>:  An owner of a corporation (Stocks owners:  Common with rights to vote, and Preferred with no rights to vote. </a:t>
            </a:r>
          </a:p>
          <a:p>
            <a:pPr marL="914400" lvl="1" indent="-514350">
              <a:buFont typeface="+mj-lt"/>
              <a:buAutoNum type="arabicPeriod"/>
            </a:pPr>
            <a:r>
              <a:rPr lang="en-US" sz="2200" b="1" dirty="0" smtClean="0"/>
              <a:t>Corporate Bylaws</a:t>
            </a:r>
            <a:r>
              <a:rPr lang="en-US" sz="2200" dirty="0" smtClean="0"/>
              <a:t>: Detailed rules that govern the way the corporation is organized and managed. </a:t>
            </a:r>
          </a:p>
          <a:p>
            <a:pPr marL="914400" lvl="1" indent="-514350">
              <a:buFont typeface="+mj-lt"/>
              <a:buAutoNum type="arabicPeriod"/>
            </a:pPr>
            <a:r>
              <a:rPr lang="en-US" sz="2200" b="1" dirty="0" smtClean="0"/>
              <a:t>Board of Directors</a:t>
            </a:r>
            <a:r>
              <a:rPr lang="en-US" sz="2200" dirty="0" smtClean="0"/>
              <a:t>:  Individuals who are </a:t>
            </a:r>
            <a:r>
              <a:rPr lang="en-US" sz="2200" dirty="0" err="1" smtClean="0"/>
              <a:t>elcted</a:t>
            </a:r>
            <a:r>
              <a:rPr lang="en-US" sz="2200" dirty="0" smtClean="0"/>
              <a:t> by stockholders of a corporation to represent their interests: Establish the Corp. Mission &amp; Objectives, and have role in day-to-day management, such as the CEO. </a:t>
            </a:r>
          </a:p>
          <a:p>
            <a:pPr marL="400050" lvl="1" indent="0">
              <a:buNone/>
            </a:pPr>
            <a:endParaRPr lang="en-US" dirty="0" smtClean="0"/>
          </a:p>
          <a:p>
            <a:pPr marL="514350" indent="-514350">
              <a:buFont typeface="+mj-lt"/>
              <a:buAutoNum type="arabicPeriod"/>
            </a:pPr>
            <a:endParaRPr lang="en-US" dirty="0" smtClean="0"/>
          </a:p>
        </p:txBody>
      </p:sp>
    </p:spTree>
    <p:extLst>
      <p:ext uri="{BB962C8B-B14F-4D97-AF65-F5344CB8AC3E}">
        <p14:creationId xmlns:p14="http://schemas.microsoft.com/office/powerpoint/2010/main" val="139206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Corporations, Cont. </a:t>
            </a:r>
            <a:endParaRPr lang="en-US" dirty="0"/>
          </a:p>
        </p:txBody>
      </p:sp>
      <p:sp>
        <p:nvSpPr>
          <p:cNvPr id="3" name="Content Placeholder 2"/>
          <p:cNvSpPr>
            <a:spLocks noGrp="1"/>
          </p:cNvSpPr>
          <p:nvPr>
            <p:ph idx="1"/>
          </p:nvPr>
        </p:nvSpPr>
        <p:spPr>
          <a:xfrm>
            <a:off x="304800" y="2819400"/>
            <a:ext cx="8686800" cy="3260725"/>
          </a:xfrm>
        </p:spPr>
        <p:txBody>
          <a:bodyPr/>
          <a:lstStyle/>
          <a:p>
            <a:pPr marL="0" indent="0">
              <a:buNone/>
            </a:pPr>
            <a:r>
              <a:rPr lang="en-US" dirty="0" smtClean="0">
                <a:solidFill>
                  <a:srgbClr val="00B0F0"/>
                </a:solidFill>
              </a:rPr>
              <a:t>S Corporation</a:t>
            </a:r>
            <a:r>
              <a:rPr lang="en-US" dirty="0" smtClean="0"/>
              <a:t>:  A form of Corporation that avoids double taxation by having its income taxed as if it were a partnership. </a:t>
            </a:r>
            <a:endParaRPr lang="en-US" dirty="0"/>
          </a:p>
        </p:txBody>
      </p:sp>
    </p:spTree>
    <p:extLst>
      <p:ext uri="{BB962C8B-B14F-4D97-AF65-F5344CB8AC3E}">
        <p14:creationId xmlns:p14="http://schemas.microsoft.com/office/powerpoint/2010/main" val="1839297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Corporations, Cont.</a:t>
            </a:r>
            <a:endParaRPr lang="en-US" dirty="0"/>
          </a:p>
        </p:txBody>
      </p:sp>
      <p:sp>
        <p:nvSpPr>
          <p:cNvPr id="3" name="Text Placeholder 2"/>
          <p:cNvSpPr>
            <a:spLocks noGrp="1"/>
          </p:cNvSpPr>
          <p:nvPr>
            <p:ph type="body" idx="1"/>
          </p:nvPr>
        </p:nvSpPr>
        <p:spPr/>
        <p:txBody>
          <a:bodyPr/>
          <a:lstStyle/>
          <a:p>
            <a:r>
              <a:rPr lang="en-US" dirty="0" smtClean="0"/>
              <a:t>Advantages	</a:t>
            </a:r>
            <a:endParaRPr lang="en-US" dirty="0"/>
          </a:p>
        </p:txBody>
      </p:sp>
      <p:sp>
        <p:nvSpPr>
          <p:cNvPr id="4" name="Text Placeholder 3"/>
          <p:cNvSpPr>
            <a:spLocks noGrp="1"/>
          </p:cNvSpPr>
          <p:nvPr>
            <p:ph type="body" sz="half" idx="3"/>
          </p:nvPr>
        </p:nvSpPr>
        <p:spPr/>
        <p:txBody>
          <a:bodyPr/>
          <a:lstStyle/>
          <a:p>
            <a:r>
              <a:rPr lang="en-US" dirty="0" smtClean="0"/>
              <a:t>disadvantages</a:t>
            </a:r>
            <a:endParaRPr lang="en-US" dirty="0"/>
          </a:p>
        </p:txBody>
      </p:sp>
      <p:sp>
        <p:nvSpPr>
          <p:cNvPr id="5" name="Content Placeholder 4"/>
          <p:cNvSpPr>
            <a:spLocks noGrp="1"/>
          </p:cNvSpPr>
          <p:nvPr>
            <p:ph sz="quarter" idx="2"/>
          </p:nvPr>
        </p:nvSpPr>
        <p:spPr>
          <a:xfrm>
            <a:off x="281444" y="1316037"/>
            <a:ext cx="3604756" cy="3941763"/>
          </a:xfrm>
        </p:spPr>
        <p:txBody>
          <a:bodyPr>
            <a:normAutofit fontScale="70000" lnSpcReduction="20000"/>
          </a:bodyPr>
          <a:lstStyle/>
          <a:p>
            <a:r>
              <a:rPr lang="en-US" b="1" dirty="0" smtClean="0"/>
              <a:t>Limited liability</a:t>
            </a:r>
            <a:r>
              <a:rPr lang="en-US" dirty="0" smtClean="0"/>
              <a:t>:  No personal liability for debt</a:t>
            </a:r>
          </a:p>
          <a:p>
            <a:r>
              <a:rPr lang="en-US" b="1" dirty="0" smtClean="0"/>
              <a:t>Permanence</a:t>
            </a:r>
            <a:r>
              <a:rPr lang="en-US" dirty="0" smtClean="0"/>
              <a:t>:  continuous operation</a:t>
            </a:r>
          </a:p>
          <a:p>
            <a:r>
              <a:rPr lang="en-US" b="1" dirty="0" smtClean="0"/>
              <a:t>Ease of transfer of ownership</a:t>
            </a:r>
            <a:r>
              <a:rPr lang="en-US" dirty="0" smtClean="0"/>
              <a:t>: sell shares of stocks</a:t>
            </a:r>
          </a:p>
          <a:p>
            <a:r>
              <a:rPr lang="en-US" b="1" dirty="0" smtClean="0"/>
              <a:t>Ability to raise large amount of financial capital</a:t>
            </a:r>
            <a:r>
              <a:rPr lang="en-US" dirty="0" smtClean="0"/>
              <a:t> by issuing shares &amp; selling corporation funds</a:t>
            </a:r>
          </a:p>
          <a:p>
            <a:r>
              <a:rPr lang="en-US" b="1" dirty="0" smtClean="0"/>
              <a:t>Ability to make use of specialized management</a:t>
            </a:r>
            <a:r>
              <a:rPr lang="en-US" dirty="0" smtClean="0"/>
              <a:t>: hiring highly qualified professional managers (Better salaries, benefits, growth opportunities, and career advancement)</a:t>
            </a:r>
            <a:endParaRPr lang="en-US" dirty="0"/>
          </a:p>
        </p:txBody>
      </p:sp>
      <p:sp>
        <p:nvSpPr>
          <p:cNvPr id="6" name="Content Placeholder 5"/>
          <p:cNvSpPr>
            <a:spLocks noGrp="1"/>
          </p:cNvSpPr>
          <p:nvPr>
            <p:ph sz="quarter" idx="4"/>
          </p:nvPr>
        </p:nvSpPr>
        <p:spPr>
          <a:xfrm>
            <a:off x="5181600" y="1316037"/>
            <a:ext cx="3755666" cy="3941763"/>
          </a:xfrm>
        </p:spPr>
        <p:txBody>
          <a:bodyPr>
            <a:normAutofit fontScale="85000" lnSpcReduction="20000"/>
          </a:bodyPr>
          <a:lstStyle/>
          <a:p>
            <a:r>
              <a:rPr lang="en-US" b="1" dirty="0" smtClean="0"/>
              <a:t>Expense &amp; complexity of formation </a:t>
            </a:r>
            <a:r>
              <a:rPr lang="en-US" dirty="0" smtClean="0"/>
              <a:t>and operation. (Regular meetings, keeping minutes, etc.)</a:t>
            </a:r>
          </a:p>
          <a:p>
            <a:r>
              <a:rPr lang="en-US" b="1" dirty="0" smtClean="0"/>
              <a:t>Complications when operating in more than one state</a:t>
            </a:r>
            <a:r>
              <a:rPr lang="en-US" dirty="0" smtClean="0"/>
              <a:t>:  Domestic vs. Foreign corporations, and may include more fees and taxes in other states</a:t>
            </a:r>
          </a:p>
          <a:p>
            <a:r>
              <a:rPr lang="en-US" b="1" dirty="0" smtClean="0"/>
              <a:t>Double taxation</a:t>
            </a:r>
          </a:p>
          <a:p>
            <a:r>
              <a:rPr lang="en-US" b="1" dirty="0" smtClean="0"/>
              <a:t>More paperwork</a:t>
            </a:r>
            <a:r>
              <a:rPr lang="en-US" dirty="0" smtClean="0"/>
              <a:t>, more regulations, and less secrecy</a:t>
            </a:r>
          </a:p>
          <a:p>
            <a:r>
              <a:rPr lang="en-US" b="1" dirty="0" smtClean="0"/>
              <a:t>Possible conflict of interest</a:t>
            </a:r>
            <a:endParaRPr lang="en-US" b="1" dirty="0"/>
          </a:p>
        </p:txBody>
      </p:sp>
    </p:spTree>
    <p:extLst>
      <p:ext uri="{BB962C8B-B14F-4D97-AF65-F5344CB8AC3E}">
        <p14:creationId xmlns:p14="http://schemas.microsoft.com/office/powerpoint/2010/main" val="3476255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Limited liability company (</a:t>
            </a:r>
            <a:r>
              <a:rPr lang="en-US" dirty="0" err="1" smtClean="0"/>
              <a:t>llc</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r>
              <a:rPr lang="en-US" sz="2400" dirty="0" smtClean="0"/>
              <a:t>A form of business (legal entity) ownership that offers both limited liability to its owners and flexible tax treatment.</a:t>
            </a:r>
          </a:p>
          <a:p>
            <a:pPr marL="0" indent="0">
              <a:buNone/>
            </a:pPr>
            <a:endParaRPr lang="en-US" sz="2400" dirty="0" smtClean="0"/>
          </a:p>
          <a:p>
            <a:r>
              <a:rPr lang="en-US" sz="2400" dirty="0" smtClean="0"/>
              <a:t>Can combine Corp. with Partnership</a:t>
            </a:r>
          </a:p>
          <a:p>
            <a:pPr marL="0" indent="0">
              <a:buNone/>
            </a:pPr>
            <a:endParaRPr lang="en-US" sz="2400" dirty="0" smtClean="0"/>
          </a:p>
          <a:p>
            <a:r>
              <a:rPr lang="en-US" sz="2400" dirty="0" smtClean="0"/>
              <a:t>Owners select tax treatment (Corp or Partnership)</a:t>
            </a:r>
          </a:p>
          <a:p>
            <a:pPr marL="0" indent="0">
              <a:buNone/>
            </a:pPr>
            <a:endParaRPr lang="en-US" sz="2400" dirty="0" smtClean="0"/>
          </a:p>
          <a:p>
            <a:r>
              <a:rPr lang="en-US" sz="2400" dirty="0" smtClean="0"/>
              <a:t>May require filling “Certificate of Organization or Article of Organization” &amp; pay filling fees</a:t>
            </a:r>
          </a:p>
          <a:p>
            <a:pPr marL="0" indent="0">
              <a:buNone/>
            </a:pPr>
            <a:endParaRPr lang="en-US" sz="2400" dirty="0" smtClean="0"/>
          </a:p>
          <a:p>
            <a:r>
              <a:rPr lang="en-US" sz="2400" dirty="0" smtClean="0"/>
              <a:t>Draft operating agreement</a:t>
            </a:r>
          </a:p>
          <a:p>
            <a:pPr marL="0" indent="0">
              <a:buNone/>
            </a:pPr>
            <a:endParaRPr lang="en-US" sz="2400" dirty="0" smtClean="0"/>
          </a:p>
          <a:p>
            <a:r>
              <a:rPr lang="en-US" sz="2400" dirty="0" smtClean="0"/>
              <a:t>Owners called members or partners who manage the LLC</a:t>
            </a:r>
            <a:endParaRPr lang="en-US" sz="2400" dirty="0"/>
          </a:p>
        </p:txBody>
      </p:sp>
    </p:spTree>
    <p:extLst>
      <p:ext uri="{BB962C8B-B14F-4D97-AF65-F5344CB8AC3E}">
        <p14:creationId xmlns:p14="http://schemas.microsoft.com/office/powerpoint/2010/main" val="1983296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Limited liability company, cont. </a:t>
            </a:r>
            <a:endParaRPr lang="en-US" dirty="0"/>
          </a:p>
        </p:txBody>
      </p:sp>
      <p:sp>
        <p:nvSpPr>
          <p:cNvPr id="3" name="Text Placeholder 2"/>
          <p:cNvSpPr>
            <a:spLocks noGrp="1"/>
          </p:cNvSpPr>
          <p:nvPr>
            <p:ph type="body" idx="1"/>
          </p:nvPr>
        </p:nvSpPr>
        <p:spPr>
          <a:xfrm>
            <a:off x="228600" y="228600"/>
            <a:ext cx="4290556" cy="639762"/>
          </a:xfrm>
        </p:spPr>
        <p:txBody>
          <a:bodyPr/>
          <a:lstStyle/>
          <a:p>
            <a:r>
              <a:rPr lang="en-US" dirty="0" smtClean="0"/>
              <a:t>Advantages	</a:t>
            </a:r>
            <a:endParaRPr lang="en-US" dirty="0"/>
          </a:p>
        </p:txBody>
      </p:sp>
      <p:sp>
        <p:nvSpPr>
          <p:cNvPr id="4" name="Text Placeholder 3"/>
          <p:cNvSpPr>
            <a:spLocks noGrp="1"/>
          </p:cNvSpPr>
          <p:nvPr>
            <p:ph type="body" sz="half" idx="3"/>
          </p:nvPr>
        </p:nvSpPr>
        <p:spPr>
          <a:xfrm>
            <a:off x="5181600" y="228600"/>
            <a:ext cx="3835041" cy="639762"/>
          </a:xfrm>
        </p:spPr>
        <p:txBody>
          <a:bodyPr/>
          <a:lstStyle/>
          <a:p>
            <a:r>
              <a:rPr lang="en-US" dirty="0" smtClean="0"/>
              <a:t>disadvantages</a:t>
            </a:r>
            <a:endParaRPr lang="en-US" dirty="0"/>
          </a:p>
        </p:txBody>
      </p:sp>
      <p:sp>
        <p:nvSpPr>
          <p:cNvPr id="5" name="Content Placeholder 4"/>
          <p:cNvSpPr>
            <a:spLocks noGrp="1"/>
          </p:cNvSpPr>
          <p:nvPr>
            <p:ph sz="quarter" idx="2"/>
          </p:nvPr>
        </p:nvSpPr>
        <p:spPr>
          <a:xfrm>
            <a:off x="228600" y="838200"/>
            <a:ext cx="3962400" cy="4724400"/>
          </a:xfrm>
        </p:spPr>
        <p:txBody>
          <a:bodyPr>
            <a:normAutofit/>
          </a:bodyPr>
          <a:lstStyle/>
          <a:p>
            <a:r>
              <a:rPr lang="en-US" sz="2000" b="1" dirty="0" smtClean="0"/>
              <a:t>Limited liability</a:t>
            </a:r>
          </a:p>
          <a:p>
            <a:r>
              <a:rPr lang="en-US" sz="2000" b="1" dirty="0" smtClean="0"/>
              <a:t>Tax Pass-Through</a:t>
            </a:r>
            <a:r>
              <a:rPr lang="en-US" sz="2000" dirty="0" smtClean="0"/>
              <a:t>:  Either as Corp., Partnership, or Sole Proprietorship (Owned by one). Taxed once as income of the owners</a:t>
            </a:r>
          </a:p>
          <a:p>
            <a:r>
              <a:rPr lang="en-US" sz="2000" b="1" dirty="0" smtClean="0"/>
              <a:t>Simplicity and flexibility in management and operation</a:t>
            </a:r>
            <a:r>
              <a:rPr lang="en-US" sz="2000" dirty="0" smtClean="0"/>
              <a:t>:  No meetings required.</a:t>
            </a:r>
          </a:p>
          <a:p>
            <a:r>
              <a:rPr lang="en-US" sz="2000" b="1" dirty="0" smtClean="0"/>
              <a:t>Flexible ownership</a:t>
            </a:r>
            <a:r>
              <a:rPr lang="en-US" sz="2000" dirty="0" smtClean="0"/>
              <a:t>:  Can have many owners.  Can include foreign investors and other corporations (different in some states)</a:t>
            </a:r>
            <a:endParaRPr lang="en-US" sz="2000" dirty="0"/>
          </a:p>
        </p:txBody>
      </p:sp>
      <p:sp>
        <p:nvSpPr>
          <p:cNvPr id="6" name="Content Placeholder 5"/>
          <p:cNvSpPr>
            <a:spLocks noGrp="1"/>
          </p:cNvSpPr>
          <p:nvPr>
            <p:ph sz="quarter" idx="4"/>
          </p:nvPr>
        </p:nvSpPr>
        <p:spPr>
          <a:xfrm>
            <a:off x="5029200" y="990600"/>
            <a:ext cx="3907536" cy="4495800"/>
          </a:xfrm>
        </p:spPr>
        <p:txBody>
          <a:bodyPr>
            <a:noAutofit/>
          </a:bodyPr>
          <a:lstStyle/>
          <a:p>
            <a:r>
              <a:rPr lang="en-US" sz="2000" b="1" dirty="0" smtClean="0"/>
              <a:t>Complexity of formation</a:t>
            </a:r>
            <a:r>
              <a:rPr lang="en-US" sz="2000" dirty="0" smtClean="0"/>
              <a:t>:  Takes time and effort</a:t>
            </a:r>
          </a:p>
          <a:p>
            <a:r>
              <a:rPr lang="en-US" sz="2000" b="1" dirty="0" smtClean="0"/>
              <a:t>Annual franchise tax</a:t>
            </a:r>
            <a:r>
              <a:rPr lang="en-US" sz="2000" dirty="0" smtClean="0"/>
              <a:t>:  many states require LLC to pay an annual franchise tax</a:t>
            </a:r>
          </a:p>
          <a:p>
            <a:r>
              <a:rPr lang="en-US" sz="2000" b="1" dirty="0" smtClean="0"/>
              <a:t>Foreign status in other states</a:t>
            </a:r>
            <a:r>
              <a:rPr lang="en-US" sz="2000" dirty="0" smtClean="0"/>
              <a:t>:  more paperwork, fees and taxes</a:t>
            </a:r>
          </a:p>
          <a:p>
            <a:r>
              <a:rPr lang="en-US" sz="2000" b="1" dirty="0" smtClean="0"/>
              <a:t>Limits on types of firms that can form LLC.</a:t>
            </a:r>
            <a:r>
              <a:rPr lang="en-US" sz="2000" dirty="0" smtClean="0"/>
              <a:t> (Ex. Banks, Insurance Companies &amp; Nonprofit Corporations)</a:t>
            </a:r>
          </a:p>
          <a:p>
            <a:r>
              <a:rPr lang="en-US" sz="2000" b="1" dirty="0" smtClean="0"/>
              <a:t>Differences in state laws</a:t>
            </a:r>
            <a:endParaRPr lang="en-US" sz="2000" b="1" dirty="0"/>
          </a:p>
        </p:txBody>
      </p:sp>
    </p:spTree>
    <p:extLst>
      <p:ext uri="{BB962C8B-B14F-4D97-AF65-F5344CB8AC3E}">
        <p14:creationId xmlns:p14="http://schemas.microsoft.com/office/powerpoint/2010/main" val="2003803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Mergers &amp; acquisitions</a:t>
            </a:r>
            <a:endParaRPr lang="en-US" dirty="0"/>
          </a:p>
        </p:txBody>
      </p:sp>
      <p:sp>
        <p:nvSpPr>
          <p:cNvPr id="3" name="Text Placeholder 2"/>
          <p:cNvSpPr>
            <a:spLocks noGrp="1"/>
          </p:cNvSpPr>
          <p:nvPr>
            <p:ph type="body" idx="1"/>
          </p:nvPr>
        </p:nvSpPr>
        <p:spPr/>
        <p:txBody>
          <a:bodyPr>
            <a:normAutofit/>
          </a:bodyPr>
          <a:lstStyle/>
          <a:p>
            <a:r>
              <a:rPr lang="en-US" sz="2400" dirty="0" smtClean="0"/>
              <a:t>Mergers</a:t>
            </a:r>
            <a:endParaRPr lang="en-US" sz="2400" dirty="0"/>
          </a:p>
        </p:txBody>
      </p:sp>
      <p:sp>
        <p:nvSpPr>
          <p:cNvPr id="4" name="Text Placeholder 3"/>
          <p:cNvSpPr>
            <a:spLocks noGrp="1"/>
          </p:cNvSpPr>
          <p:nvPr>
            <p:ph type="body" sz="half" idx="3"/>
          </p:nvPr>
        </p:nvSpPr>
        <p:spPr>
          <a:xfrm>
            <a:off x="4953000" y="666750"/>
            <a:ext cx="3984266" cy="639762"/>
          </a:xfrm>
        </p:spPr>
        <p:txBody>
          <a:bodyPr>
            <a:normAutofit/>
          </a:bodyPr>
          <a:lstStyle/>
          <a:p>
            <a:r>
              <a:rPr lang="en-US" sz="2400" dirty="0" smtClean="0"/>
              <a:t>acquisitions</a:t>
            </a:r>
            <a:endParaRPr lang="en-US" sz="2400" dirty="0"/>
          </a:p>
        </p:txBody>
      </p:sp>
      <p:sp>
        <p:nvSpPr>
          <p:cNvPr id="5" name="Content Placeholder 4"/>
          <p:cNvSpPr>
            <a:spLocks noGrp="1"/>
          </p:cNvSpPr>
          <p:nvPr>
            <p:ph sz="quarter" idx="2"/>
          </p:nvPr>
        </p:nvSpPr>
        <p:spPr>
          <a:xfrm>
            <a:off x="281444" y="1316037"/>
            <a:ext cx="3680956" cy="3941763"/>
          </a:xfrm>
        </p:spPr>
        <p:txBody>
          <a:bodyPr/>
          <a:lstStyle/>
          <a:p>
            <a:r>
              <a:rPr lang="en-US" dirty="0" smtClean="0"/>
              <a:t>A corporate restructuring that occurs when two formerly independent business entities combine to form a new business.  Ex: United Airlines &amp; Continental Airlines, Google &amp; Motorola Mobile</a:t>
            </a:r>
          </a:p>
          <a:p>
            <a:endParaRPr lang="en-US" dirty="0"/>
          </a:p>
        </p:txBody>
      </p:sp>
      <p:sp>
        <p:nvSpPr>
          <p:cNvPr id="6" name="Content Placeholder 5"/>
          <p:cNvSpPr>
            <a:spLocks noGrp="1"/>
          </p:cNvSpPr>
          <p:nvPr>
            <p:ph sz="quarter" idx="4"/>
          </p:nvPr>
        </p:nvSpPr>
        <p:spPr>
          <a:xfrm>
            <a:off x="4953000" y="1316037"/>
            <a:ext cx="3984266" cy="3941763"/>
          </a:xfrm>
        </p:spPr>
        <p:txBody>
          <a:bodyPr>
            <a:normAutofit lnSpcReduction="10000"/>
          </a:bodyPr>
          <a:lstStyle/>
          <a:p>
            <a:r>
              <a:rPr lang="en-US" dirty="0" smtClean="0"/>
              <a:t>Occurs when one firm buys another firm</a:t>
            </a:r>
          </a:p>
          <a:p>
            <a:r>
              <a:rPr lang="en-US" dirty="0" smtClean="0"/>
              <a:t>Acquiring firm </a:t>
            </a:r>
          </a:p>
          <a:p>
            <a:r>
              <a:rPr lang="en-US" dirty="0" smtClean="0"/>
              <a:t>Acquired firm</a:t>
            </a:r>
          </a:p>
          <a:p>
            <a:r>
              <a:rPr lang="en-US" dirty="0" smtClean="0"/>
              <a:t>“Hostile Take-over”: When the acquiring firm buys the target firm despite the opposition of the target firm’s board and management</a:t>
            </a:r>
            <a:endParaRPr lang="en-US" dirty="0"/>
          </a:p>
        </p:txBody>
      </p:sp>
    </p:spTree>
    <p:extLst>
      <p:ext uri="{BB962C8B-B14F-4D97-AF65-F5344CB8AC3E}">
        <p14:creationId xmlns:p14="http://schemas.microsoft.com/office/powerpoint/2010/main" val="2087717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Franchising</a:t>
            </a:r>
            <a:endParaRPr lang="en-US" dirty="0"/>
          </a:p>
        </p:txBody>
      </p:sp>
      <p:sp>
        <p:nvSpPr>
          <p:cNvPr id="3" name="Content Placeholder 2"/>
          <p:cNvSpPr>
            <a:spLocks noGrp="1"/>
          </p:cNvSpPr>
          <p:nvPr>
            <p:ph idx="1"/>
          </p:nvPr>
        </p:nvSpPr>
        <p:spPr/>
        <p:txBody>
          <a:bodyPr>
            <a:normAutofit/>
          </a:bodyPr>
          <a:lstStyle/>
          <a:p>
            <a:pPr marL="0" indent="0">
              <a:buNone/>
            </a:pPr>
            <a:r>
              <a:rPr lang="en-US" sz="2600" b="1" dirty="0" smtClean="0"/>
              <a:t>A licensing agreement under which one party (Franchisor) allows another party (Franchisee) to use its name, trademark, patents, copyrights, business methods, and other property in exchange for monetary payments and other considerations.  </a:t>
            </a:r>
          </a:p>
          <a:p>
            <a:pPr marL="0" indent="0">
              <a:buNone/>
            </a:pPr>
            <a:endParaRPr lang="en-US" sz="2600" b="1" dirty="0" smtClean="0"/>
          </a:p>
          <a:p>
            <a:r>
              <a:rPr lang="en-US" sz="2000" dirty="0" smtClean="0"/>
              <a:t>Very popular</a:t>
            </a:r>
          </a:p>
          <a:p>
            <a:r>
              <a:rPr lang="en-US" sz="2000" dirty="0" smtClean="0"/>
              <a:t>Important source of employment and income</a:t>
            </a:r>
          </a:p>
          <a:p>
            <a:r>
              <a:rPr lang="en-US" sz="2000" dirty="0" smtClean="0"/>
              <a:t>Dominates certain markets:  food, auto dealerships, convenience stores</a:t>
            </a:r>
          </a:p>
        </p:txBody>
      </p:sp>
    </p:spTree>
    <p:extLst>
      <p:ext uri="{BB962C8B-B14F-4D97-AF65-F5344CB8AC3E}">
        <p14:creationId xmlns:p14="http://schemas.microsoft.com/office/powerpoint/2010/main" val="165419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franchise arrangements</a:t>
            </a:r>
            <a:endParaRPr lang="en-US" dirty="0"/>
          </a:p>
        </p:txBody>
      </p:sp>
      <p:sp>
        <p:nvSpPr>
          <p:cNvPr id="3" name="Content Placeholder 2"/>
          <p:cNvSpPr>
            <a:spLocks noGrp="1"/>
          </p:cNvSpPr>
          <p:nvPr>
            <p:ph idx="1"/>
          </p:nvPr>
        </p:nvSpPr>
        <p:spPr/>
        <p:txBody>
          <a:bodyPr/>
          <a:lstStyle/>
          <a:p>
            <a:r>
              <a:rPr lang="en-US" b="1" dirty="0" smtClean="0">
                <a:solidFill>
                  <a:srgbClr val="00B0F0"/>
                </a:solidFill>
              </a:rPr>
              <a:t>Distributorships</a:t>
            </a:r>
            <a:r>
              <a:rPr lang="en-US" dirty="0" smtClean="0"/>
              <a:t>:  </a:t>
            </a:r>
            <a:r>
              <a:rPr lang="en-US" sz="2400" dirty="0" smtClean="0"/>
              <a:t>a type of franchising arrangement in which the franchisor makes a product and licenses the franchisee to sell it.  Ex:  New Umbrella</a:t>
            </a:r>
          </a:p>
          <a:p>
            <a:r>
              <a:rPr lang="en-US" b="1" dirty="0" smtClean="0">
                <a:solidFill>
                  <a:srgbClr val="00B0F0"/>
                </a:solidFill>
              </a:rPr>
              <a:t>Business Format Franchise</a:t>
            </a:r>
            <a:r>
              <a:rPr lang="en-US" dirty="0" smtClean="0"/>
              <a:t>:  </a:t>
            </a:r>
            <a:r>
              <a:rPr lang="en-US" sz="2400" dirty="0" smtClean="0"/>
              <a:t>A broad franchise agreement in which the franchisee pays for the right to use the name, trademark, and business and production methods of the franchisor</a:t>
            </a:r>
            <a:r>
              <a:rPr lang="en-US" dirty="0" smtClean="0"/>
              <a:t>. Ex:  Automakers and Dealerships. </a:t>
            </a:r>
          </a:p>
          <a:p>
            <a:pPr lvl="1"/>
            <a:r>
              <a:rPr lang="en-US" sz="2000" dirty="0" smtClean="0"/>
              <a:t>Franchise Agreements Provide services such as, site selection, training, obtaining financing, follow industry guidelines.  Ex:  Wendy’s, Burger King, etc.</a:t>
            </a:r>
            <a:endParaRPr lang="en-US" sz="2000" dirty="0"/>
          </a:p>
        </p:txBody>
      </p:sp>
    </p:spTree>
    <p:extLst>
      <p:ext uri="{BB962C8B-B14F-4D97-AF65-F5344CB8AC3E}">
        <p14:creationId xmlns:p14="http://schemas.microsoft.com/office/powerpoint/2010/main" val="560222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Franchising, Cont.</a:t>
            </a:r>
            <a:endParaRPr lang="en-US" dirty="0"/>
          </a:p>
        </p:txBody>
      </p:sp>
      <p:sp>
        <p:nvSpPr>
          <p:cNvPr id="3" name="Text Placeholder 2"/>
          <p:cNvSpPr>
            <a:spLocks noGrp="1"/>
          </p:cNvSpPr>
          <p:nvPr>
            <p:ph type="body" idx="1"/>
          </p:nvPr>
        </p:nvSpPr>
        <p:spPr/>
        <p:txBody>
          <a:bodyPr/>
          <a:lstStyle/>
          <a:p>
            <a:r>
              <a:rPr lang="en-US" dirty="0" smtClean="0"/>
              <a:t>advantages</a:t>
            </a:r>
            <a:endParaRPr lang="en-US" dirty="0"/>
          </a:p>
        </p:txBody>
      </p:sp>
      <p:sp>
        <p:nvSpPr>
          <p:cNvPr id="4" name="Text Placeholder 3"/>
          <p:cNvSpPr>
            <a:spLocks noGrp="1"/>
          </p:cNvSpPr>
          <p:nvPr>
            <p:ph type="body" sz="half" idx="3"/>
          </p:nvPr>
        </p:nvSpPr>
        <p:spPr/>
        <p:txBody>
          <a:bodyPr/>
          <a:lstStyle/>
          <a:p>
            <a:r>
              <a:rPr lang="en-US" dirty="0" smtClean="0"/>
              <a:t>disadvantages</a:t>
            </a:r>
            <a:endParaRPr lang="en-US" dirty="0"/>
          </a:p>
        </p:txBody>
      </p:sp>
      <p:sp>
        <p:nvSpPr>
          <p:cNvPr id="5" name="Content Placeholder 4"/>
          <p:cNvSpPr>
            <a:spLocks noGrp="1"/>
          </p:cNvSpPr>
          <p:nvPr>
            <p:ph sz="quarter" idx="2"/>
          </p:nvPr>
        </p:nvSpPr>
        <p:spPr/>
        <p:txBody>
          <a:bodyPr/>
          <a:lstStyle/>
          <a:p>
            <a:r>
              <a:rPr lang="en-US" dirty="0" smtClean="0"/>
              <a:t>Less risk</a:t>
            </a:r>
          </a:p>
          <a:p>
            <a:r>
              <a:rPr lang="en-US" dirty="0" smtClean="0"/>
              <a:t>Training &amp; support</a:t>
            </a:r>
          </a:p>
          <a:p>
            <a:r>
              <a:rPr lang="en-US" dirty="0" smtClean="0"/>
              <a:t>Brand recognition</a:t>
            </a:r>
          </a:p>
          <a:p>
            <a:r>
              <a:rPr lang="en-US" dirty="0" smtClean="0"/>
              <a:t>Easier access to funding</a:t>
            </a:r>
          </a:p>
        </p:txBody>
      </p:sp>
      <p:sp>
        <p:nvSpPr>
          <p:cNvPr id="6" name="Content Placeholder 5"/>
          <p:cNvSpPr>
            <a:spLocks noGrp="1"/>
          </p:cNvSpPr>
          <p:nvPr>
            <p:ph sz="quarter" idx="4"/>
          </p:nvPr>
        </p:nvSpPr>
        <p:spPr/>
        <p:txBody>
          <a:bodyPr>
            <a:normAutofit lnSpcReduction="10000"/>
          </a:bodyPr>
          <a:lstStyle/>
          <a:p>
            <a:r>
              <a:rPr lang="en-US" dirty="0" smtClean="0"/>
              <a:t>Cost</a:t>
            </a:r>
          </a:p>
          <a:p>
            <a:r>
              <a:rPr lang="en-US" dirty="0" smtClean="0"/>
              <a:t>Lack of control</a:t>
            </a:r>
          </a:p>
          <a:p>
            <a:r>
              <a:rPr lang="en-US" dirty="0" smtClean="0"/>
              <a:t>Negative Halo Effect:  The effect of irresponsible and incompetent behavior of a few franchisees create negative perception</a:t>
            </a:r>
          </a:p>
          <a:p>
            <a:r>
              <a:rPr lang="en-US" dirty="0" smtClean="0"/>
              <a:t>Growth challenges</a:t>
            </a:r>
          </a:p>
          <a:p>
            <a:r>
              <a:rPr lang="en-US" dirty="0" smtClean="0"/>
              <a:t>Restrictions on sale</a:t>
            </a:r>
          </a:p>
          <a:p>
            <a:r>
              <a:rPr lang="en-US" dirty="0" smtClean="0"/>
              <a:t>Poor execution</a:t>
            </a:r>
            <a:endParaRPr lang="en-US" dirty="0"/>
          </a:p>
        </p:txBody>
      </p:sp>
    </p:spTree>
    <p:extLst>
      <p:ext uri="{BB962C8B-B14F-4D97-AF65-F5344CB8AC3E}">
        <p14:creationId xmlns:p14="http://schemas.microsoft.com/office/powerpoint/2010/main" val="17298116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Franchise Agreement</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The contractual arrangement between a franchisor and franchisee that sells out the duties and responsibilities of both parties.  </a:t>
            </a:r>
          </a:p>
          <a:p>
            <a:pPr marL="0" indent="0">
              <a:buNone/>
            </a:pPr>
            <a:endParaRPr lang="en-US" b="1" dirty="0">
              <a:solidFill>
                <a:schemeClr val="accent6">
                  <a:lumMod val="75000"/>
                </a:schemeClr>
              </a:solidFill>
            </a:endParaRPr>
          </a:p>
          <a:p>
            <a:pPr marL="0" indent="0">
              <a:buNone/>
            </a:pPr>
            <a:r>
              <a:rPr lang="en-US" b="1" dirty="0" smtClean="0">
                <a:solidFill>
                  <a:schemeClr val="accent6">
                    <a:lumMod val="75000"/>
                  </a:schemeClr>
                </a:solidFill>
              </a:rPr>
              <a:t>Key items covered in the agreement</a:t>
            </a:r>
            <a:r>
              <a:rPr lang="en-US" dirty="0" smtClean="0"/>
              <a:t>:</a:t>
            </a:r>
          </a:p>
          <a:p>
            <a:pPr marL="514350" indent="-514350">
              <a:buAutoNum type="arabicPeriod"/>
            </a:pPr>
            <a:r>
              <a:rPr lang="en-US" sz="2200" dirty="0" smtClean="0"/>
              <a:t>Terms and conditions</a:t>
            </a:r>
          </a:p>
          <a:p>
            <a:pPr marL="514350" indent="-514350">
              <a:buAutoNum type="arabicPeriod"/>
            </a:pPr>
            <a:r>
              <a:rPr lang="en-US" sz="2200" dirty="0" smtClean="0"/>
              <a:t>Fees and other payments</a:t>
            </a:r>
          </a:p>
          <a:p>
            <a:pPr marL="514350" indent="-514350">
              <a:buAutoNum type="arabicPeriod"/>
            </a:pPr>
            <a:r>
              <a:rPr lang="en-US" sz="2200" dirty="0" smtClean="0"/>
              <a:t>Training and support</a:t>
            </a:r>
          </a:p>
          <a:p>
            <a:pPr marL="514350" indent="-514350">
              <a:buAutoNum type="arabicPeriod"/>
            </a:pPr>
            <a:r>
              <a:rPr lang="en-US" sz="2200" dirty="0" smtClean="0"/>
              <a:t>Specific operational requirements</a:t>
            </a:r>
          </a:p>
          <a:p>
            <a:pPr marL="514350" indent="-514350">
              <a:buAutoNum type="arabicPeriod"/>
            </a:pPr>
            <a:r>
              <a:rPr lang="en-US" sz="2200" dirty="0" smtClean="0"/>
              <a:t>Conflict resolution</a:t>
            </a:r>
          </a:p>
          <a:p>
            <a:pPr marL="514350" indent="-514350">
              <a:buAutoNum type="arabicPeriod"/>
            </a:pPr>
            <a:r>
              <a:rPr lang="en-US" sz="2200" dirty="0" smtClean="0"/>
              <a:t>Assigned territory</a:t>
            </a:r>
            <a:endParaRPr lang="en-US" sz="2200" dirty="0"/>
          </a:p>
        </p:txBody>
      </p:sp>
    </p:spTree>
    <p:extLst>
      <p:ext uri="{BB962C8B-B14F-4D97-AF65-F5344CB8AC3E}">
        <p14:creationId xmlns:p14="http://schemas.microsoft.com/office/powerpoint/2010/main" val="2796071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Quote </a:t>
            </a:r>
            <a:r>
              <a:rPr lang="en-US" b="1" dirty="0"/>
              <a:t>of the Day</a:t>
            </a:r>
            <a:br>
              <a:rPr lang="en-US" b="1" dirty="0"/>
            </a:br>
            <a:endParaRPr lang="en-US" dirty="0"/>
          </a:p>
        </p:txBody>
      </p:sp>
      <p:sp>
        <p:nvSpPr>
          <p:cNvPr id="3" name="Content Placeholder 2"/>
          <p:cNvSpPr>
            <a:spLocks noGrp="1"/>
          </p:cNvSpPr>
          <p:nvPr>
            <p:ph idx="1"/>
          </p:nvPr>
        </p:nvSpPr>
        <p:spPr/>
        <p:txBody>
          <a:bodyPr>
            <a:normAutofit/>
          </a:bodyPr>
          <a:lstStyle/>
          <a:p>
            <a:pPr marL="0" indent="0" algn="ctr">
              <a:buNone/>
            </a:pPr>
            <a:r>
              <a:rPr lang="en-US" b="1" i="1" dirty="0" smtClean="0">
                <a:latin typeface="Adobe Garamond Pro" pitchFamily="18" charset="0"/>
              </a:rPr>
              <a:t>“The </a:t>
            </a:r>
            <a:r>
              <a:rPr lang="en-US" b="1" i="1" dirty="0">
                <a:latin typeface="Adobe Garamond Pro" pitchFamily="18" charset="0"/>
              </a:rPr>
              <a:t>primary advantage of [a </a:t>
            </a:r>
            <a:r>
              <a:rPr lang="en-US" b="1" i="1" dirty="0" smtClean="0">
                <a:latin typeface="Adobe Garamond Pro" pitchFamily="18" charset="0"/>
              </a:rPr>
              <a:t>partnership] </a:t>
            </a:r>
            <a:r>
              <a:rPr lang="en-US" b="1" i="1" dirty="0">
                <a:latin typeface="Adobe Garamond Pro" pitchFamily="18" charset="0"/>
              </a:rPr>
              <a:t>business formation is the pooling of talent, experience, and capital. However, dual or multiple ownership structures can lead to serious complications if the relationships between individuals break down. Quite often, the pool becomes a drain</a:t>
            </a:r>
            <a:r>
              <a:rPr lang="en-US" b="1" i="1" dirty="0" smtClean="0">
                <a:latin typeface="Adobe Garamond Pro" pitchFamily="18" charset="0"/>
              </a:rPr>
              <a:t>.”</a:t>
            </a:r>
          </a:p>
          <a:p>
            <a:pPr marL="0" indent="0" algn="ctr">
              <a:buNone/>
            </a:pPr>
            <a:endParaRPr lang="en-US" sz="2400" dirty="0">
              <a:solidFill>
                <a:srgbClr val="0070C0"/>
              </a:solidFill>
            </a:endParaRPr>
          </a:p>
          <a:p>
            <a:pPr marL="0" indent="0" algn="ctr">
              <a:buNone/>
            </a:pPr>
            <a:r>
              <a:rPr lang="en-US" sz="2400" dirty="0" smtClean="0">
                <a:solidFill>
                  <a:srgbClr val="0070C0"/>
                </a:solidFill>
              </a:rPr>
              <a:t>Peter </a:t>
            </a:r>
            <a:r>
              <a:rPr lang="en-US" sz="2400" dirty="0">
                <a:solidFill>
                  <a:srgbClr val="0070C0"/>
                </a:solidFill>
              </a:rPr>
              <a:t>J. Patsula</a:t>
            </a:r>
            <a:r>
              <a:rPr lang="en-US" sz="2400" dirty="0"/>
              <a:t>, </a:t>
            </a:r>
            <a:r>
              <a:rPr lang="en-US" sz="1400" dirty="0"/>
              <a:t>Author of </a:t>
            </a:r>
            <a:r>
              <a:rPr lang="en-US" sz="1400" dirty="0">
                <a:hlinkClick r:id="rId2"/>
              </a:rPr>
              <a:t>Successful Business Planning in 30 </a:t>
            </a:r>
            <a:r>
              <a:rPr lang="en-US" sz="1400" dirty="0" smtClean="0">
                <a:hlinkClick r:id="rId2"/>
              </a:rPr>
              <a:t>Days</a:t>
            </a:r>
            <a:endParaRPr lang="en-US" sz="1400" dirty="0" smtClean="0"/>
          </a:p>
          <a:p>
            <a:pPr marL="0" indent="0" algn="ctr">
              <a:buNone/>
            </a:pPr>
            <a:r>
              <a:rPr lang="en-US" sz="1300" dirty="0"/>
              <a:t>Peter J. Patsula, Ph.D founded Patsula Media in 1997, an Internet company dedicated to providing usable, inspirational, and educational media.</a:t>
            </a:r>
            <a:endParaRPr lang="en-US" sz="1300" i="1" dirty="0" smtClean="0">
              <a:solidFill>
                <a:srgbClr val="002060"/>
              </a:solidFill>
            </a:endParaRPr>
          </a:p>
          <a:p>
            <a:endParaRPr lang="en-US" sz="1300" dirty="0"/>
          </a:p>
        </p:txBody>
      </p:sp>
    </p:spTree>
    <p:extLst>
      <p:ext uri="{BB962C8B-B14F-4D97-AF65-F5344CB8AC3E}">
        <p14:creationId xmlns:p14="http://schemas.microsoft.com/office/powerpoint/2010/main" val="343649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1)">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lstStyle/>
          <a:p>
            <a:pPr algn="ctr"/>
            <a:r>
              <a:rPr lang="en-US" dirty="0" smtClean="0"/>
              <a:t>Recollection of Knowledge</a:t>
            </a:r>
            <a:endParaRPr lang="en-US" dirty="0"/>
          </a:p>
        </p:txBody>
      </p:sp>
      <p:sp>
        <p:nvSpPr>
          <p:cNvPr id="3" name="Content Placeholder 2"/>
          <p:cNvSpPr>
            <a:spLocks noGrp="1"/>
          </p:cNvSpPr>
          <p:nvPr>
            <p:ph idx="1"/>
          </p:nvPr>
        </p:nvSpPr>
        <p:spPr>
          <a:xfrm>
            <a:off x="304800" y="1066800"/>
            <a:ext cx="8610600" cy="5638800"/>
          </a:xfrm>
        </p:spPr>
        <p:txBody>
          <a:bodyPr>
            <a:normAutofit fontScale="55000" lnSpcReduction="20000"/>
          </a:bodyPr>
          <a:lstStyle/>
          <a:p>
            <a:pPr marL="0" indent="0">
              <a:buNone/>
            </a:pPr>
            <a:r>
              <a:rPr lang="en-US" dirty="0" smtClean="0"/>
              <a:t>In groups of four:  Answer the following: </a:t>
            </a:r>
            <a:endParaRPr lang="en-US" dirty="0"/>
          </a:p>
          <a:p>
            <a:pPr>
              <a:buFont typeface="Wingdings" pitchFamily="2" charset="2"/>
              <a:buChar char="Ø"/>
            </a:pPr>
            <a:r>
              <a:rPr lang="en-US" b="1" dirty="0"/>
              <a:t>List three different types of business ownership. </a:t>
            </a:r>
          </a:p>
          <a:p>
            <a:pPr marL="0" indent="0">
              <a:buNone/>
            </a:pPr>
            <a:r>
              <a:rPr lang="en-US" sz="2600" b="1" dirty="0" smtClean="0">
                <a:solidFill>
                  <a:srgbClr val="0070C0"/>
                </a:solidFill>
              </a:rPr>
              <a:t>Sole </a:t>
            </a:r>
            <a:r>
              <a:rPr lang="en-US" sz="2600" b="1" dirty="0">
                <a:solidFill>
                  <a:srgbClr val="0070C0"/>
                </a:solidFill>
              </a:rPr>
              <a:t>Proprietorship, Partnership, Corporation </a:t>
            </a:r>
            <a:r>
              <a:rPr lang="en-US" sz="2600" b="1" dirty="0" smtClean="0">
                <a:solidFill>
                  <a:srgbClr val="0070C0"/>
                </a:solidFill>
              </a:rPr>
              <a:t>, Limited Liability Corporation</a:t>
            </a:r>
            <a:endParaRPr lang="en-US" b="1" dirty="0"/>
          </a:p>
          <a:p>
            <a:r>
              <a:rPr lang="en-US" b="1" dirty="0"/>
              <a:t>Describe advantages and disadvantages of a sole proprietorship </a:t>
            </a:r>
          </a:p>
          <a:p>
            <a:pPr marL="0" indent="0">
              <a:buNone/>
            </a:pPr>
            <a:r>
              <a:rPr lang="en-US" sz="2500" b="1" u="sng" dirty="0" smtClean="0">
                <a:solidFill>
                  <a:srgbClr val="0070C0"/>
                </a:solidFill>
              </a:rPr>
              <a:t>Advantages: </a:t>
            </a:r>
            <a:r>
              <a:rPr lang="en-US" sz="2500" b="1" dirty="0" smtClean="0">
                <a:solidFill>
                  <a:srgbClr val="0070C0"/>
                </a:solidFill>
              </a:rPr>
              <a:t>1. Ease of formation. 2. Retention of Control.  3. Pride of Ownership. 4. Retention of Profits. 5. Possible Tax  Advantage. </a:t>
            </a:r>
          </a:p>
          <a:p>
            <a:pPr marL="0" indent="0">
              <a:buNone/>
            </a:pPr>
            <a:r>
              <a:rPr lang="en-US" sz="2500" b="1" u="sng" dirty="0" smtClean="0">
                <a:solidFill>
                  <a:srgbClr val="0070C0"/>
                </a:solidFill>
              </a:rPr>
              <a:t>Disadvantages</a:t>
            </a:r>
            <a:r>
              <a:rPr lang="en-US" sz="2500" b="1" dirty="0" smtClean="0">
                <a:solidFill>
                  <a:srgbClr val="0070C0"/>
                </a:solidFill>
              </a:rPr>
              <a:t>: 1. Limited Financial Resources. 2. Unlimited Liability. 3. Limited Ability to Attract and Maintain Talented Employees. 4. Heavy Workload and Responsibilities. Lack of Permanence. </a:t>
            </a:r>
            <a:endParaRPr lang="en-US" sz="2500" b="1" dirty="0">
              <a:solidFill>
                <a:srgbClr val="0070C0"/>
              </a:solidFill>
            </a:endParaRPr>
          </a:p>
          <a:p>
            <a:r>
              <a:rPr lang="en-US" b="1" dirty="0"/>
              <a:t>Describe advantages and disadvantages of a partnership </a:t>
            </a:r>
          </a:p>
          <a:p>
            <a:pPr marL="0" indent="0">
              <a:buNone/>
            </a:pPr>
            <a:r>
              <a:rPr lang="en-US" sz="2500" b="1" u="sng" dirty="0" smtClean="0">
                <a:solidFill>
                  <a:srgbClr val="0070C0"/>
                </a:solidFill>
              </a:rPr>
              <a:t>Advantages:  </a:t>
            </a:r>
            <a:r>
              <a:rPr lang="en-US" sz="2500" b="1" dirty="0" smtClean="0">
                <a:solidFill>
                  <a:srgbClr val="0070C0"/>
                </a:solidFill>
              </a:rPr>
              <a:t>1. Ability to Pool Financial Resources. 2. Ability to Share Responsibilities and Skills. 3. Ease of Formation. 4. Possible Tax Advantage. </a:t>
            </a:r>
          </a:p>
          <a:p>
            <a:pPr marL="0" indent="0">
              <a:buNone/>
            </a:pPr>
            <a:r>
              <a:rPr lang="en-US" sz="2500" b="1" u="sng" dirty="0" smtClean="0">
                <a:solidFill>
                  <a:srgbClr val="0070C0"/>
                </a:solidFill>
              </a:rPr>
              <a:t>Disadvantages</a:t>
            </a:r>
            <a:r>
              <a:rPr lang="en-US" sz="2500" b="1" dirty="0" smtClean="0">
                <a:solidFill>
                  <a:srgbClr val="0070C0"/>
                </a:solidFill>
              </a:rPr>
              <a:t>: 1. Unlimited Liability. 2. Potential for Disagreements. 3. Lack of Continuity. 4. Difficulty in Withdrawing from a Partnership.</a:t>
            </a:r>
          </a:p>
          <a:p>
            <a:r>
              <a:rPr lang="en-US" b="1" dirty="0" smtClean="0"/>
              <a:t>Describe </a:t>
            </a:r>
            <a:r>
              <a:rPr lang="en-US" b="1" dirty="0"/>
              <a:t>advantages and disadvantages of a corporation </a:t>
            </a:r>
            <a:endParaRPr lang="en-US" b="1" dirty="0" smtClean="0"/>
          </a:p>
          <a:p>
            <a:pPr marL="0" indent="0">
              <a:buNone/>
            </a:pPr>
            <a:r>
              <a:rPr lang="en-US" sz="2500" b="1" u="sng" dirty="0" smtClean="0">
                <a:solidFill>
                  <a:srgbClr val="0070C0"/>
                </a:solidFill>
              </a:rPr>
              <a:t>Advantages</a:t>
            </a:r>
            <a:r>
              <a:rPr lang="en-US" sz="2500" b="1" dirty="0" smtClean="0">
                <a:solidFill>
                  <a:srgbClr val="0070C0"/>
                </a:solidFill>
              </a:rPr>
              <a:t>: 1. Limited Liability. 2. Permanence. 3. Ease of Transfer of Ownership. 4. Ability to Raise Large Amounts of Financial Capital. 5. Ability to Make Use of Specialized Management. </a:t>
            </a:r>
          </a:p>
          <a:p>
            <a:pPr marL="0" indent="0">
              <a:buNone/>
            </a:pPr>
            <a:r>
              <a:rPr lang="en-US" sz="2500" b="1" u="sng" dirty="0" smtClean="0">
                <a:solidFill>
                  <a:srgbClr val="0070C0"/>
                </a:solidFill>
              </a:rPr>
              <a:t>Disadvantages</a:t>
            </a:r>
            <a:r>
              <a:rPr lang="en-US" sz="2500" b="1" dirty="0" smtClean="0">
                <a:solidFill>
                  <a:srgbClr val="0070C0"/>
                </a:solidFill>
              </a:rPr>
              <a:t>: 1. Expense and Complexity of Formation and Operation. 2. Complications when Operating in more than one State. 3. Double Taxation of Earnings. 4. More Paperwork, More Regulation, and Less Secrecy. 5. Possible Conflicts of Interest.</a:t>
            </a:r>
          </a:p>
          <a:p>
            <a:r>
              <a:rPr lang="en-US" b="1" dirty="0" smtClean="0"/>
              <a:t>Describe advantages and disadvantages of a Limited Liability</a:t>
            </a:r>
            <a:endParaRPr lang="en-US" b="1" dirty="0"/>
          </a:p>
          <a:p>
            <a:pPr marL="0" indent="0">
              <a:buNone/>
            </a:pPr>
            <a:r>
              <a:rPr lang="en-US" sz="2200" b="1" u="sng" dirty="0" smtClean="0">
                <a:solidFill>
                  <a:srgbClr val="0070C0"/>
                </a:solidFill>
              </a:rPr>
              <a:t>Advantages</a:t>
            </a:r>
            <a:r>
              <a:rPr lang="en-US" sz="2200" b="1" dirty="0" smtClean="0">
                <a:solidFill>
                  <a:srgbClr val="0070C0"/>
                </a:solidFill>
              </a:rPr>
              <a:t>: 1. Limited Liability. 2. Tax Pass-Through. 3. Simplicity and Flexibility in Management. 4. Flexible Ownership.</a:t>
            </a:r>
          </a:p>
          <a:p>
            <a:pPr marL="0" indent="0">
              <a:buNone/>
            </a:pPr>
            <a:r>
              <a:rPr lang="en-US" sz="2200" b="1" u="sng" dirty="0" smtClean="0">
                <a:solidFill>
                  <a:srgbClr val="0070C0"/>
                </a:solidFill>
              </a:rPr>
              <a:t>Disadvantages</a:t>
            </a:r>
            <a:r>
              <a:rPr lang="en-US" sz="2200" b="1" dirty="0" smtClean="0">
                <a:solidFill>
                  <a:srgbClr val="0070C0"/>
                </a:solidFill>
              </a:rPr>
              <a:t>: 1. Complexity of Formation. 2. Annual Franchise Tax. 3. Foreign Status in Other States. 4. Limits on types of Firms that can Form LLCs. 5. Differences in State Laws.</a:t>
            </a:r>
            <a:endParaRPr lang="en-US" sz="2200" b="1" dirty="0">
              <a:solidFill>
                <a:srgbClr val="0070C0"/>
              </a:solidFill>
            </a:endParaRPr>
          </a:p>
          <a:p>
            <a:r>
              <a:rPr lang="en-US" b="1" dirty="0" smtClean="0"/>
              <a:t>Define </a:t>
            </a:r>
            <a:r>
              <a:rPr lang="en-US" b="1" dirty="0"/>
              <a:t>and give examples of franchises </a:t>
            </a:r>
            <a:r>
              <a:rPr lang="en-US" b="1" dirty="0" smtClean="0"/>
              <a:t>: </a:t>
            </a:r>
            <a:r>
              <a:rPr lang="en-US" sz="2600" b="1" dirty="0" smtClean="0">
                <a:solidFill>
                  <a:srgbClr val="0070C0"/>
                </a:solidFill>
              </a:rPr>
              <a:t>A licensing arrangement under which one party allows another party to use its name, trademark, patents, copyrights, business methods, and other property in exchange for monetary payments.  Ex: Subway, Wendy’s, etc…</a:t>
            </a:r>
            <a:endParaRPr lang="en-US" sz="2600" b="1" dirty="0">
              <a:solidFill>
                <a:srgbClr val="0070C0"/>
              </a:solidFill>
            </a:endParaRPr>
          </a:p>
          <a:p>
            <a:endParaRPr lang="en-US" dirty="0"/>
          </a:p>
          <a:p>
            <a:endParaRPr lang="en-US" dirty="0"/>
          </a:p>
        </p:txBody>
      </p:sp>
    </p:spTree>
    <p:extLst>
      <p:ext uri="{BB962C8B-B14F-4D97-AF65-F5344CB8AC3E}">
        <p14:creationId xmlns:p14="http://schemas.microsoft.com/office/powerpoint/2010/main" val="70374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down)">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wipe(down)">
                                      <p:cBhvr>
                                        <p:cTn id="20" dur="500"/>
                                        <p:tgtEl>
                                          <p:spTgt spid="3">
                                            <p:txEl>
                                              <p:pRg st="7" end="7"/>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wipe(down)">
                                      <p:cBhvr>
                                        <p:cTn id="23" dur="500"/>
                                        <p:tgtEl>
                                          <p:spTgt spid="3">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down)">
                                      <p:cBhvr>
                                        <p:cTn id="28" dur="500"/>
                                        <p:tgtEl>
                                          <p:spTgt spid="3">
                                            <p:txEl>
                                              <p:pRg st="10" end="10"/>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down)">
                                      <p:cBhvr>
                                        <p:cTn id="31" dur="500"/>
                                        <p:tgtEl>
                                          <p:spTgt spid="3">
                                            <p:txEl>
                                              <p:pRg st="11" end="1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13" end="13"/>
                                            </p:txEl>
                                          </p:spTgt>
                                        </p:tgtEl>
                                        <p:attrNameLst>
                                          <p:attrName>style.visibility</p:attrName>
                                        </p:attrNameLst>
                                      </p:cBhvr>
                                      <p:to>
                                        <p:strVal val="visible"/>
                                      </p:to>
                                    </p:set>
                                    <p:animEffect transition="in" filter="wipe(down)">
                                      <p:cBhvr>
                                        <p:cTn id="36" dur="500"/>
                                        <p:tgtEl>
                                          <p:spTgt spid="3">
                                            <p:txEl>
                                              <p:pRg st="13" end="13"/>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animEffect transition="in" filter="wipe(down)">
                                      <p:cBhvr>
                                        <p:cTn id="39" dur="500"/>
                                        <p:tgtEl>
                                          <p:spTgt spid="3">
                                            <p:txEl>
                                              <p:pRg st="14" end="1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15" end="15"/>
                                            </p:txEl>
                                          </p:spTgt>
                                        </p:tgtEl>
                                        <p:attrNameLst>
                                          <p:attrName>style.visibility</p:attrName>
                                        </p:attrNameLst>
                                      </p:cBhvr>
                                      <p:to>
                                        <p:strVal val="visible"/>
                                      </p:to>
                                    </p:set>
                                    <p:animEffect transition="in" filter="wipe(down)">
                                      <p:cBhvr>
                                        <p:cTn id="44"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838200"/>
          </a:xfrm>
        </p:spPr>
        <p:txBody>
          <a:bodyPr>
            <a:noAutofit/>
          </a:bodyPr>
          <a:lstStyle/>
          <a:p>
            <a:r>
              <a:rPr lang="en-US" sz="2800" dirty="0" smtClean="0"/>
              <a:t>How do I make my choice of business ownership????</a:t>
            </a:r>
            <a:endParaRPr lang="en-US" sz="2800" dirty="0"/>
          </a:p>
        </p:txBody>
      </p:sp>
      <p:sp>
        <p:nvSpPr>
          <p:cNvPr id="3" name="Content Placeholder 2"/>
          <p:cNvSpPr>
            <a:spLocks noGrp="1"/>
          </p:cNvSpPr>
          <p:nvPr>
            <p:ph idx="1"/>
          </p:nvPr>
        </p:nvSpPr>
        <p:spPr>
          <a:xfrm>
            <a:off x="304800" y="1676400"/>
            <a:ext cx="8686800" cy="4525963"/>
          </a:xfrm>
        </p:spPr>
        <p:txBody>
          <a:bodyPr>
            <a:normAutofit/>
          </a:bodyPr>
          <a:lstStyle/>
          <a:p>
            <a:pPr>
              <a:buFont typeface="Wingdings" pitchFamily="2" charset="2"/>
              <a:buChar char="v"/>
            </a:pPr>
            <a:r>
              <a:rPr lang="en-US" sz="2800" dirty="0" smtClean="0"/>
              <a:t>The initial cost for setting up the business</a:t>
            </a:r>
          </a:p>
          <a:p>
            <a:pPr>
              <a:buFont typeface="Wingdings" pitchFamily="2" charset="2"/>
              <a:buChar char="v"/>
            </a:pPr>
            <a:r>
              <a:rPr lang="en-US" sz="2800" dirty="0" smtClean="0"/>
              <a:t>Ways the profits are distributed</a:t>
            </a:r>
          </a:p>
          <a:p>
            <a:pPr>
              <a:buFont typeface="Wingdings" pitchFamily="2" charset="2"/>
              <a:buChar char="v"/>
            </a:pPr>
            <a:r>
              <a:rPr lang="en-US" sz="2800" dirty="0" smtClean="0"/>
              <a:t>Type of taxes business must pay</a:t>
            </a:r>
          </a:p>
          <a:p>
            <a:pPr>
              <a:buFont typeface="Wingdings" pitchFamily="2" charset="2"/>
              <a:buChar char="v"/>
            </a:pPr>
            <a:r>
              <a:rPr lang="en-US" sz="2800" dirty="0" smtClean="0"/>
              <a:t>Type of regulations</a:t>
            </a:r>
          </a:p>
          <a:p>
            <a:pPr>
              <a:buFont typeface="Wingdings" pitchFamily="2" charset="2"/>
              <a:buChar char="v"/>
            </a:pPr>
            <a:r>
              <a:rPr lang="en-US" sz="2800" dirty="0" smtClean="0"/>
              <a:t>Personal liability on owners (Debt &amp; Resources)</a:t>
            </a:r>
            <a:endParaRPr lang="en-US" sz="2800" dirty="0"/>
          </a:p>
        </p:txBody>
      </p:sp>
    </p:spTree>
    <p:extLst>
      <p:ext uri="{BB962C8B-B14F-4D97-AF65-F5344CB8AC3E}">
        <p14:creationId xmlns:p14="http://schemas.microsoft.com/office/powerpoint/2010/main" val="28127379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Types of Business Ownership</a:t>
            </a:r>
            <a:endParaRPr lang="en-US" dirty="0"/>
          </a:p>
        </p:txBody>
      </p:sp>
      <p:sp>
        <p:nvSpPr>
          <p:cNvPr id="3" name="Content Placeholder 2"/>
          <p:cNvSpPr>
            <a:spLocks noGrp="1"/>
          </p:cNvSpPr>
          <p:nvPr>
            <p:ph idx="1"/>
          </p:nvPr>
        </p:nvSpPr>
        <p:spPr/>
        <p:txBody>
          <a:bodyPr/>
          <a:lstStyle/>
          <a:p>
            <a:pPr marL="514350" indent="-514350" algn="ctr">
              <a:buAutoNum type="arabicPeriod"/>
            </a:pPr>
            <a:r>
              <a:rPr lang="en-US" b="1" dirty="0" smtClean="0"/>
              <a:t>Sole Proprietorship</a:t>
            </a:r>
          </a:p>
          <a:p>
            <a:pPr>
              <a:buFont typeface="Arial" charset="0"/>
              <a:buChar char="•"/>
            </a:pPr>
            <a:r>
              <a:rPr lang="en-US" b="1" dirty="0" smtClean="0"/>
              <a:t>A business that is owned and managed by a single individual. </a:t>
            </a:r>
          </a:p>
          <a:p>
            <a:pPr lvl="1">
              <a:buFont typeface="Arial" charset="0"/>
              <a:buChar char="•"/>
            </a:pPr>
            <a:r>
              <a:rPr lang="en-US" b="1" dirty="0" smtClean="0"/>
              <a:t>Most common.  (23 Million, 1.32 Trillion in Revenue, 72% of total business enterprise)</a:t>
            </a:r>
          </a:p>
          <a:p>
            <a:pPr lvl="1">
              <a:buFont typeface="Arial" charset="0"/>
              <a:buChar char="•"/>
            </a:pPr>
            <a:r>
              <a:rPr lang="en-US" b="1" dirty="0" smtClean="0"/>
              <a:t>Earnings are income of the owner</a:t>
            </a:r>
          </a:p>
          <a:p>
            <a:pPr lvl="1">
              <a:buFont typeface="Arial" charset="0"/>
              <a:buChar char="•"/>
            </a:pPr>
            <a:r>
              <a:rPr lang="en-US" b="1" dirty="0" smtClean="0"/>
              <a:t>Company’s debt is the owner’s personal liability</a:t>
            </a:r>
          </a:p>
          <a:p>
            <a:pPr marL="514350" indent="-514350" algn="ctr">
              <a:buAutoNum type="arabicPeriod"/>
            </a:pPr>
            <a:endParaRPr lang="en-US" dirty="0"/>
          </a:p>
        </p:txBody>
      </p:sp>
    </p:spTree>
    <p:extLst>
      <p:ext uri="{BB962C8B-B14F-4D97-AF65-F5344CB8AC3E}">
        <p14:creationId xmlns:p14="http://schemas.microsoft.com/office/powerpoint/2010/main" val="768933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a:t>Sole Proprietorship, Continue</a:t>
            </a:r>
            <a:br>
              <a:rPr lang="en-US" b="1" dirty="0"/>
            </a:br>
            <a:endParaRPr lang="en-US" dirty="0"/>
          </a:p>
        </p:txBody>
      </p:sp>
      <p:sp>
        <p:nvSpPr>
          <p:cNvPr id="5" name="Text Placeholder 4"/>
          <p:cNvSpPr>
            <a:spLocks noGrp="1"/>
          </p:cNvSpPr>
          <p:nvPr>
            <p:ph type="body" idx="1"/>
          </p:nvPr>
        </p:nvSpPr>
        <p:spPr>
          <a:xfrm>
            <a:off x="319544" y="201851"/>
            <a:ext cx="4290556" cy="639762"/>
          </a:xfrm>
        </p:spPr>
        <p:txBody>
          <a:bodyPr/>
          <a:lstStyle/>
          <a:p>
            <a:r>
              <a:rPr lang="en-US" dirty="0" smtClean="0"/>
              <a:t>Advantages</a:t>
            </a:r>
            <a:endParaRPr lang="en-US" dirty="0"/>
          </a:p>
        </p:txBody>
      </p:sp>
      <p:sp>
        <p:nvSpPr>
          <p:cNvPr id="7" name="Text Placeholder 6"/>
          <p:cNvSpPr>
            <a:spLocks noGrp="1"/>
          </p:cNvSpPr>
          <p:nvPr>
            <p:ph type="body" sz="half" idx="3"/>
          </p:nvPr>
        </p:nvSpPr>
        <p:spPr>
          <a:xfrm>
            <a:off x="4623159" y="152400"/>
            <a:ext cx="4292241" cy="639762"/>
          </a:xfrm>
        </p:spPr>
        <p:txBody>
          <a:bodyPr/>
          <a:lstStyle/>
          <a:p>
            <a:r>
              <a:rPr lang="en-US" dirty="0" smtClean="0"/>
              <a:t>Disadvantages</a:t>
            </a:r>
            <a:endParaRPr lang="en-US" dirty="0"/>
          </a:p>
        </p:txBody>
      </p:sp>
      <p:sp>
        <p:nvSpPr>
          <p:cNvPr id="6" name="Content Placeholder 5"/>
          <p:cNvSpPr>
            <a:spLocks noGrp="1"/>
          </p:cNvSpPr>
          <p:nvPr>
            <p:ph sz="quarter" idx="2"/>
          </p:nvPr>
        </p:nvSpPr>
        <p:spPr>
          <a:xfrm>
            <a:off x="303019" y="762000"/>
            <a:ext cx="3964181" cy="4495800"/>
          </a:xfrm>
        </p:spPr>
        <p:txBody>
          <a:bodyPr>
            <a:normAutofit fontScale="92500"/>
          </a:bodyPr>
          <a:lstStyle/>
          <a:p>
            <a:r>
              <a:rPr lang="en-US" b="1" dirty="0" smtClean="0"/>
              <a:t>Ease of Formation</a:t>
            </a:r>
            <a:r>
              <a:rPr lang="en-US" dirty="0" smtClean="0"/>
              <a:t>:  Less paperwork &amp; Cost</a:t>
            </a:r>
          </a:p>
          <a:p>
            <a:r>
              <a:rPr lang="en-US" b="1" dirty="0" smtClean="0"/>
              <a:t>Retention of Control</a:t>
            </a:r>
            <a:r>
              <a:rPr lang="en-US" dirty="0" smtClean="0"/>
              <a:t>: “Be your own boss”</a:t>
            </a:r>
          </a:p>
          <a:p>
            <a:r>
              <a:rPr lang="en-US" b="1" dirty="0" smtClean="0"/>
              <a:t>Pride of ownership</a:t>
            </a:r>
            <a:r>
              <a:rPr lang="en-US" dirty="0" smtClean="0"/>
              <a:t>:  Personal satisfaction from owning and running own business</a:t>
            </a:r>
          </a:p>
          <a:p>
            <a:r>
              <a:rPr lang="en-US" b="1" dirty="0" smtClean="0"/>
              <a:t>Retention of Profits</a:t>
            </a:r>
            <a:r>
              <a:rPr lang="en-US" dirty="0" smtClean="0"/>
              <a:t>.  Tax on profit</a:t>
            </a:r>
          </a:p>
          <a:p>
            <a:r>
              <a:rPr lang="en-US" b="1" dirty="0" smtClean="0"/>
              <a:t>Possible Tax Advantage</a:t>
            </a:r>
            <a:r>
              <a:rPr lang="en-US" dirty="0" smtClean="0"/>
              <a:t>:  Earnings taxed as income.  No double taxation. </a:t>
            </a:r>
            <a:endParaRPr lang="en-US" dirty="0"/>
          </a:p>
        </p:txBody>
      </p:sp>
      <p:sp>
        <p:nvSpPr>
          <p:cNvPr id="8" name="Content Placeholder 7"/>
          <p:cNvSpPr>
            <a:spLocks noGrp="1"/>
          </p:cNvSpPr>
          <p:nvPr>
            <p:ph sz="quarter" idx="4"/>
          </p:nvPr>
        </p:nvSpPr>
        <p:spPr>
          <a:xfrm>
            <a:off x="4876800" y="762000"/>
            <a:ext cx="3998884" cy="4495800"/>
          </a:xfrm>
        </p:spPr>
        <p:txBody>
          <a:bodyPr>
            <a:normAutofit fontScale="92500" lnSpcReduction="20000"/>
          </a:bodyPr>
          <a:lstStyle/>
          <a:p>
            <a:r>
              <a:rPr lang="en-US" b="1" dirty="0" smtClean="0"/>
              <a:t>Limited Financial Resources</a:t>
            </a:r>
            <a:r>
              <a:rPr lang="en-US" dirty="0" smtClean="0"/>
              <a:t>:  Depend on own wealth</a:t>
            </a:r>
          </a:p>
          <a:p>
            <a:r>
              <a:rPr lang="en-US" b="1" dirty="0" smtClean="0"/>
              <a:t>Unlimited Liability</a:t>
            </a:r>
            <a:r>
              <a:rPr lang="en-US" dirty="0" smtClean="0"/>
              <a:t>:  Any business debt is considered personal debt (Personal possessions at risk!)</a:t>
            </a:r>
          </a:p>
          <a:p>
            <a:r>
              <a:rPr lang="en-US" b="1" dirty="0" smtClean="0"/>
              <a:t>Limited Ability to attract and maintain talented employees</a:t>
            </a:r>
          </a:p>
          <a:p>
            <a:r>
              <a:rPr lang="en-US" b="1" dirty="0" smtClean="0"/>
              <a:t>Heavy Workload &amp; Responsibilities</a:t>
            </a:r>
            <a:r>
              <a:rPr lang="en-US" dirty="0" smtClean="0"/>
              <a:t>: Many hours &amp; a lot of stress, lack of expertise in certain areas</a:t>
            </a:r>
          </a:p>
          <a:p>
            <a:r>
              <a:rPr lang="en-US" b="1" dirty="0" smtClean="0"/>
              <a:t>Lack of Permanence</a:t>
            </a:r>
            <a:r>
              <a:rPr lang="en-US" dirty="0" smtClean="0"/>
              <a:t>: When owner dies, the company legally ceases to exist</a:t>
            </a:r>
          </a:p>
        </p:txBody>
      </p:sp>
    </p:spTree>
    <p:extLst>
      <p:ext uri="{BB962C8B-B14F-4D97-AF65-F5344CB8AC3E}">
        <p14:creationId xmlns:p14="http://schemas.microsoft.com/office/powerpoint/2010/main" val="3401949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2. Partnership</a:t>
            </a:r>
            <a:endParaRPr lang="en-US" dirty="0"/>
          </a:p>
        </p:txBody>
      </p:sp>
      <p:sp>
        <p:nvSpPr>
          <p:cNvPr id="3" name="Content Placeholder 2"/>
          <p:cNvSpPr>
            <a:spLocks noGrp="1"/>
          </p:cNvSpPr>
          <p:nvPr>
            <p:ph idx="1"/>
          </p:nvPr>
        </p:nvSpPr>
        <p:spPr/>
        <p:txBody>
          <a:bodyPr/>
          <a:lstStyle/>
          <a:p>
            <a:r>
              <a:rPr lang="en-US" i="1" dirty="0" smtClean="0"/>
              <a:t>A voluntary agreement under which two or more people act as co-owners of a business for profit</a:t>
            </a:r>
            <a:r>
              <a:rPr lang="en-US" dirty="0" smtClean="0"/>
              <a:t>. </a:t>
            </a:r>
          </a:p>
          <a:p>
            <a:r>
              <a:rPr lang="en-US" dirty="0" smtClean="0"/>
              <a:t>(Verbal Agreement:  YES, but NO)</a:t>
            </a:r>
          </a:p>
          <a:p>
            <a:pPr marL="0" indent="0">
              <a:buNone/>
            </a:pPr>
            <a:endParaRPr lang="en-US" dirty="0"/>
          </a:p>
        </p:txBody>
      </p:sp>
    </p:spTree>
    <p:extLst>
      <p:ext uri="{BB962C8B-B14F-4D97-AF65-F5344CB8AC3E}">
        <p14:creationId xmlns:p14="http://schemas.microsoft.com/office/powerpoint/2010/main" val="2993674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 Cont.</a:t>
            </a:r>
            <a:endParaRPr lang="en-US" dirty="0"/>
          </a:p>
        </p:txBody>
      </p:sp>
      <p:sp>
        <p:nvSpPr>
          <p:cNvPr id="3" name="Content Placeholder 2"/>
          <p:cNvSpPr>
            <a:spLocks noGrp="1"/>
          </p:cNvSpPr>
          <p:nvPr>
            <p:ph idx="1"/>
          </p:nvPr>
        </p:nvSpPr>
        <p:spPr>
          <a:xfrm>
            <a:off x="304800" y="1219200"/>
            <a:ext cx="8686800" cy="4860925"/>
          </a:xfrm>
        </p:spPr>
        <p:txBody>
          <a:bodyPr>
            <a:normAutofit fontScale="85000" lnSpcReduction="20000"/>
          </a:bodyPr>
          <a:lstStyle/>
          <a:p>
            <a:pPr marL="0" indent="0">
              <a:buNone/>
            </a:pPr>
            <a:r>
              <a:rPr lang="en-US" dirty="0" smtClean="0"/>
              <a:t>Types of Partnership:</a:t>
            </a:r>
          </a:p>
          <a:p>
            <a:pPr marL="514350" indent="-514350">
              <a:buAutoNum type="alphaLcPeriod"/>
            </a:pPr>
            <a:r>
              <a:rPr lang="en-US" b="1" dirty="0" smtClean="0">
                <a:solidFill>
                  <a:srgbClr val="00B0F0"/>
                </a:solidFill>
              </a:rPr>
              <a:t>General Partnership</a:t>
            </a:r>
            <a:r>
              <a:rPr lang="en-US" dirty="0" smtClean="0"/>
              <a:t>:  </a:t>
            </a:r>
            <a:r>
              <a:rPr lang="en-US" sz="2400" dirty="0" smtClean="0"/>
              <a:t>All partners can take an active role in managing the business &amp; have unlimited liability for any claims against the firm.</a:t>
            </a:r>
          </a:p>
          <a:p>
            <a:pPr marL="0" indent="0">
              <a:buNone/>
            </a:pPr>
            <a:endParaRPr lang="en-US" sz="2400" dirty="0" smtClean="0"/>
          </a:p>
          <a:p>
            <a:pPr marL="514350" indent="-514350">
              <a:buAutoNum type="alphaLcPeriod"/>
            </a:pPr>
            <a:r>
              <a:rPr lang="en-US" b="1" dirty="0" smtClean="0">
                <a:solidFill>
                  <a:srgbClr val="00B0F0"/>
                </a:solidFill>
              </a:rPr>
              <a:t>Limited Partnership</a:t>
            </a:r>
            <a:r>
              <a:rPr lang="en-US" dirty="0" smtClean="0"/>
              <a:t>:  </a:t>
            </a:r>
            <a:r>
              <a:rPr lang="en-US" sz="2400" dirty="0" smtClean="0"/>
              <a:t>A partnership agreement that has a general partner &amp; at least one limited partner:  </a:t>
            </a:r>
            <a:endParaRPr lang="en-US" sz="2400" dirty="0" smtClean="0"/>
          </a:p>
          <a:p>
            <a:pPr marL="857250" lvl="1" indent="-457200">
              <a:buAutoNum type="arabicPeriod"/>
            </a:pPr>
            <a:r>
              <a:rPr lang="en-US" sz="2000" dirty="0" smtClean="0"/>
              <a:t>Both </a:t>
            </a:r>
            <a:r>
              <a:rPr lang="en-US" sz="2000" dirty="0" smtClean="0"/>
              <a:t>contribute financially to the company &amp; share profit. </a:t>
            </a:r>
            <a:endParaRPr lang="en-US" sz="2000" dirty="0" smtClean="0"/>
          </a:p>
          <a:p>
            <a:pPr marL="857250" lvl="1" indent="-457200">
              <a:buAutoNum type="arabicPeriod"/>
            </a:pPr>
            <a:r>
              <a:rPr lang="en-US" sz="2000" dirty="0" smtClean="0"/>
              <a:t>General </a:t>
            </a:r>
            <a:r>
              <a:rPr lang="en-US" sz="2000" dirty="0" smtClean="0"/>
              <a:t>partner has full rights to manage the company &amp; assume full liability for </a:t>
            </a:r>
            <a:r>
              <a:rPr lang="en-US" sz="2000" dirty="0" smtClean="0"/>
              <a:t>debts.</a:t>
            </a:r>
          </a:p>
          <a:p>
            <a:pPr marL="857250" lvl="1" indent="-457200">
              <a:buAutoNum type="arabicPeriod"/>
            </a:pPr>
            <a:r>
              <a:rPr lang="en-US" sz="2000" dirty="0" smtClean="0"/>
              <a:t>Limited </a:t>
            </a:r>
            <a:r>
              <a:rPr lang="en-US" sz="2000" dirty="0" smtClean="0"/>
              <a:t>partner can’t participate in management, but have the protection of limited liability. </a:t>
            </a:r>
          </a:p>
          <a:p>
            <a:pPr marL="0" indent="0">
              <a:buNone/>
            </a:pPr>
            <a:endParaRPr lang="en-US" sz="2400" dirty="0" smtClean="0"/>
          </a:p>
          <a:p>
            <a:pPr marL="514350" indent="-514350">
              <a:buAutoNum type="alphaLcPeriod"/>
            </a:pPr>
            <a:r>
              <a:rPr lang="en-US" b="1" dirty="0" smtClean="0">
                <a:solidFill>
                  <a:srgbClr val="00B0F0"/>
                </a:solidFill>
              </a:rPr>
              <a:t>Limited Liability Partnership</a:t>
            </a:r>
            <a:r>
              <a:rPr lang="en-US" dirty="0" smtClean="0"/>
              <a:t>: </a:t>
            </a:r>
            <a:r>
              <a:rPr lang="en-US" sz="2600" dirty="0" smtClean="0"/>
              <a:t>All partners participate in management and have limited liability</a:t>
            </a:r>
            <a:r>
              <a:rPr lang="en-US" dirty="0" smtClean="0"/>
              <a:t>. </a:t>
            </a:r>
          </a:p>
        </p:txBody>
      </p:sp>
    </p:spTree>
    <p:extLst>
      <p:ext uri="{BB962C8B-B14F-4D97-AF65-F5344CB8AC3E}">
        <p14:creationId xmlns:p14="http://schemas.microsoft.com/office/powerpoint/2010/main" val="2591078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 Cont.</a:t>
            </a:r>
            <a:endParaRPr lang="en-US" dirty="0"/>
          </a:p>
        </p:txBody>
      </p:sp>
      <p:sp>
        <p:nvSpPr>
          <p:cNvPr id="3" name="Text Placeholder 2"/>
          <p:cNvSpPr>
            <a:spLocks noGrp="1"/>
          </p:cNvSpPr>
          <p:nvPr>
            <p:ph type="body" idx="1"/>
          </p:nvPr>
        </p:nvSpPr>
        <p:spPr>
          <a:xfrm>
            <a:off x="228600" y="228600"/>
            <a:ext cx="4290556" cy="639762"/>
          </a:xfrm>
        </p:spPr>
        <p:txBody>
          <a:bodyPr/>
          <a:lstStyle/>
          <a:p>
            <a:r>
              <a:rPr lang="en-US" dirty="0" smtClean="0"/>
              <a:t>Advantages	</a:t>
            </a:r>
            <a:endParaRPr lang="en-US" dirty="0"/>
          </a:p>
        </p:txBody>
      </p:sp>
      <p:sp>
        <p:nvSpPr>
          <p:cNvPr id="4" name="Text Placeholder 3"/>
          <p:cNvSpPr>
            <a:spLocks noGrp="1"/>
          </p:cNvSpPr>
          <p:nvPr>
            <p:ph type="body" sz="half" idx="3"/>
          </p:nvPr>
        </p:nvSpPr>
        <p:spPr>
          <a:xfrm>
            <a:off x="4724400" y="228600"/>
            <a:ext cx="4292241" cy="639762"/>
          </a:xfrm>
        </p:spPr>
        <p:txBody>
          <a:bodyPr/>
          <a:lstStyle/>
          <a:p>
            <a:r>
              <a:rPr lang="en-US" dirty="0" smtClean="0"/>
              <a:t>Disadvantages</a:t>
            </a:r>
            <a:endParaRPr lang="en-US" dirty="0"/>
          </a:p>
        </p:txBody>
      </p:sp>
      <p:sp>
        <p:nvSpPr>
          <p:cNvPr id="5" name="Content Placeholder 4"/>
          <p:cNvSpPr>
            <a:spLocks noGrp="1"/>
          </p:cNvSpPr>
          <p:nvPr>
            <p:ph sz="quarter" idx="2"/>
          </p:nvPr>
        </p:nvSpPr>
        <p:spPr>
          <a:xfrm>
            <a:off x="281444" y="838201"/>
            <a:ext cx="4290556" cy="4419600"/>
          </a:xfrm>
        </p:spPr>
        <p:txBody>
          <a:bodyPr>
            <a:normAutofit/>
          </a:bodyPr>
          <a:lstStyle/>
          <a:p>
            <a:r>
              <a:rPr lang="en-US" b="1" dirty="0" smtClean="0"/>
              <a:t>Ability to pool </a:t>
            </a:r>
            <a:r>
              <a:rPr lang="en-US" b="1" dirty="0"/>
              <a:t>f</a:t>
            </a:r>
            <a:r>
              <a:rPr lang="en-US" b="1" dirty="0" smtClean="0"/>
              <a:t>inancial </a:t>
            </a:r>
            <a:r>
              <a:rPr lang="en-US" b="1" dirty="0"/>
              <a:t>r</a:t>
            </a:r>
            <a:r>
              <a:rPr lang="en-US" b="1" dirty="0" smtClean="0"/>
              <a:t>esources</a:t>
            </a:r>
          </a:p>
          <a:p>
            <a:r>
              <a:rPr lang="en-US" b="1" dirty="0" smtClean="0"/>
              <a:t>Ability to share responsibilities </a:t>
            </a:r>
            <a:r>
              <a:rPr lang="en-US" dirty="0" smtClean="0"/>
              <a:t>&amp; skills</a:t>
            </a:r>
          </a:p>
          <a:p>
            <a:r>
              <a:rPr lang="en-US" b="1" dirty="0" smtClean="0"/>
              <a:t>Ease of formation </a:t>
            </a:r>
            <a:r>
              <a:rPr lang="en-US" dirty="0" smtClean="0"/>
              <a:t>(Partnership Agreement???)</a:t>
            </a:r>
          </a:p>
          <a:p>
            <a:r>
              <a:rPr lang="en-US" b="1" dirty="0" smtClean="0"/>
              <a:t>Possible tax advantages</a:t>
            </a:r>
            <a:r>
              <a:rPr lang="en-US" dirty="0" smtClean="0"/>
              <a:t>:  Earnings are taxed only as the partners’ personal income to avoid double taxation</a:t>
            </a:r>
            <a:endParaRPr lang="en-US" dirty="0"/>
          </a:p>
        </p:txBody>
      </p:sp>
      <p:sp>
        <p:nvSpPr>
          <p:cNvPr id="6" name="Content Placeholder 5"/>
          <p:cNvSpPr>
            <a:spLocks noGrp="1"/>
          </p:cNvSpPr>
          <p:nvPr>
            <p:ph sz="quarter" idx="4"/>
          </p:nvPr>
        </p:nvSpPr>
        <p:spPr>
          <a:xfrm>
            <a:off x="4648730" y="838200"/>
            <a:ext cx="4288536" cy="4571999"/>
          </a:xfrm>
        </p:spPr>
        <p:txBody>
          <a:bodyPr>
            <a:normAutofit fontScale="85000" lnSpcReduction="20000"/>
          </a:bodyPr>
          <a:lstStyle/>
          <a:p>
            <a:r>
              <a:rPr lang="en-US" b="1" dirty="0" smtClean="0"/>
              <a:t>Unlimited liability</a:t>
            </a:r>
            <a:r>
              <a:rPr lang="en-US" dirty="0" smtClean="0"/>
              <a:t>: All partners are responsible for mistakes, liabilities, and loans. Personal assets are at risk if business assets </a:t>
            </a:r>
            <a:r>
              <a:rPr lang="en-US" dirty="0" smtClean="0"/>
              <a:t>aren't’ </a:t>
            </a:r>
            <a:r>
              <a:rPr lang="en-US" dirty="0" smtClean="0"/>
              <a:t>enough</a:t>
            </a:r>
          </a:p>
          <a:p>
            <a:r>
              <a:rPr lang="en-US" b="1" dirty="0" smtClean="0"/>
              <a:t>Potential for disagreements</a:t>
            </a:r>
            <a:r>
              <a:rPr lang="en-US" dirty="0" smtClean="0"/>
              <a:t>: Partnership agreements should specify how to resolve disputes (Result in friction and hard feeling)</a:t>
            </a:r>
          </a:p>
          <a:p>
            <a:r>
              <a:rPr lang="en-US" b="1" dirty="0" smtClean="0"/>
              <a:t>Lack of continuity</a:t>
            </a:r>
            <a:r>
              <a:rPr lang="en-US" dirty="0" smtClean="0"/>
              <a:t>:  If one leaves, the relationship among partners changes &amp; may end the partnership</a:t>
            </a:r>
          </a:p>
          <a:p>
            <a:r>
              <a:rPr lang="en-US" b="1" dirty="0" smtClean="0"/>
              <a:t>Difficulty withdrawing from the partnership</a:t>
            </a:r>
            <a:r>
              <a:rPr lang="en-US" dirty="0" smtClean="0"/>
              <a:t>:  debts, personal liabilities, etc…</a:t>
            </a:r>
            <a:endParaRPr lang="en-US" dirty="0"/>
          </a:p>
        </p:txBody>
      </p:sp>
    </p:spTree>
    <p:extLst>
      <p:ext uri="{BB962C8B-B14F-4D97-AF65-F5344CB8AC3E}">
        <p14:creationId xmlns:p14="http://schemas.microsoft.com/office/powerpoint/2010/main" val="2507049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3. Corporation</a:t>
            </a:r>
            <a:endParaRPr lang="en-US" dirty="0"/>
          </a:p>
        </p:txBody>
      </p:sp>
      <p:sp>
        <p:nvSpPr>
          <p:cNvPr id="3" name="Content Placeholder 2"/>
          <p:cNvSpPr>
            <a:spLocks noGrp="1"/>
          </p:cNvSpPr>
          <p:nvPr>
            <p:ph idx="1"/>
          </p:nvPr>
        </p:nvSpPr>
        <p:spPr>
          <a:xfrm>
            <a:off x="304800" y="1295400"/>
            <a:ext cx="8686800" cy="5181600"/>
          </a:xfrm>
        </p:spPr>
        <p:txBody>
          <a:bodyPr>
            <a:normAutofit/>
          </a:bodyPr>
          <a:lstStyle/>
          <a:p>
            <a:pPr marL="0" indent="0">
              <a:buNone/>
            </a:pPr>
            <a:r>
              <a:rPr lang="en-US" sz="2000" b="1" dirty="0" smtClean="0"/>
              <a:t>A business entity created by filing a form called the </a:t>
            </a:r>
            <a:r>
              <a:rPr lang="en-US" sz="2000" b="1" dirty="0" smtClean="0"/>
              <a:t>‘Articles </a:t>
            </a:r>
            <a:r>
              <a:rPr lang="en-US" sz="2000" b="1" dirty="0" smtClean="0"/>
              <a:t>of </a:t>
            </a:r>
            <a:r>
              <a:rPr lang="en-US" sz="2000" b="1" dirty="0" smtClean="0"/>
              <a:t>Incorporation’ with </a:t>
            </a:r>
            <a:r>
              <a:rPr lang="en-US" sz="2000" b="1" dirty="0" smtClean="0"/>
              <a:t>the appropriate state agency.  Includes fees and meeting requirements.</a:t>
            </a:r>
          </a:p>
          <a:p>
            <a:pPr marL="0" indent="0">
              <a:buNone/>
            </a:pPr>
            <a:endParaRPr lang="en-US" sz="2000" dirty="0" smtClean="0"/>
          </a:p>
          <a:p>
            <a:r>
              <a:rPr lang="en-US" sz="2000" dirty="0" smtClean="0"/>
              <a:t>A legal entity that is separate from its owners (Artificial Person)</a:t>
            </a:r>
          </a:p>
          <a:p>
            <a:r>
              <a:rPr lang="en-US" sz="2000" dirty="0" smtClean="0"/>
              <a:t>Can enter into binding contracts, own property, pay taxes, and initiate legal actions (lawsuits) in its own name</a:t>
            </a:r>
          </a:p>
          <a:p>
            <a:r>
              <a:rPr lang="en-US" sz="2000" dirty="0" smtClean="0"/>
              <a:t>Owners have limited liability.  No personal responsibility for debts and obligations</a:t>
            </a:r>
          </a:p>
          <a:p>
            <a:r>
              <a:rPr lang="en-US" sz="2000" dirty="0" smtClean="0"/>
              <a:t>More expensive and more complex for form</a:t>
            </a:r>
          </a:p>
          <a:p>
            <a:r>
              <a:rPr lang="en-US" sz="2000" dirty="0" smtClean="0"/>
              <a:t>Vary from state to state</a:t>
            </a:r>
          </a:p>
          <a:p>
            <a:r>
              <a:rPr lang="en-US" sz="2000" dirty="0" smtClean="0"/>
              <a:t>Can be publically traded</a:t>
            </a:r>
            <a:endParaRPr lang="en-US" sz="2000" dirty="0"/>
          </a:p>
        </p:txBody>
      </p:sp>
    </p:spTree>
    <p:extLst>
      <p:ext uri="{BB962C8B-B14F-4D97-AF65-F5344CB8AC3E}">
        <p14:creationId xmlns:p14="http://schemas.microsoft.com/office/powerpoint/2010/main" val="234060106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268</TotalTime>
  <Words>1870</Words>
  <Application>Microsoft Office PowerPoint</Application>
  <PresentationFormat>On-screen Show (4:3)</PresentationFormat>
  <Paragraphs>173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Chapter 6 Business formation</vt:lpstr>
      <vt:lpstr> Quote of the Day </vt:lpstr>
      <vt:lpstr>How do I make my choice of business ownership????</vt:lpstr>
      <vt:lpstr>Types of Business Ownership</vt:lpstr>
      <vt:lpstr>Sole Proprietorship, Continue </vt:lpstr>
      <vt:lpstr>2. Partnership</vt:lpstr>
      <vt:lpstr>Partnership, Cont.</vt:lpstr>
      <vt:lpstr>Partnership, Cont.</vt:lpstr>
      <vt:lpstr>3. Corporation</vt:lpstr>
      <vt:lpstr>Forms of corporations</vt:lpstr>
      <vt:lpstr>Forms of Corporations, Cont. </vt:lpstr>
      <vt:lpstr>Corporations, Cont.</vt:lpstr>
      <vt:lpstr>4. Limited liability company (llc)</vt:lpstr>
      <vt:lpstr>Limited liability company, cont. </vt:lpstr>
      <vt:lpstr>Mergers &amp; acquisitions</vt:lpstr>
      <vt:lpstr>Franchising</vt:lpstr>
      <vt:lpstr>Types of franchise arrangements</vt:lpstr>
      <vt:lpstr>Franchising, Cont.</vt:lpstr>
      <vt:lpstr>Franchise Agreement</vt:lpstr>
      <vt:lpstr>Recollection of Knowledge</vt:lpstr>
    </vt:vector>
  </TitlesOfParts>
  <Company>Bloomsburg University of Pennsylvania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Business formation</dc:title>
  <dc:creator>labtech</dc:creator>
  <cp:lastModifiedBy>labtech</cp:lastModifiedBy>
  <cp:revision>25</cp:revision>
  <dcterms:created xsi:type="dcterms:W3CDTF">2012-09-24T14:43:13Z</dcterms:created>
  <dcterms:modified xsi:type="dcterms:W3CDTF">2012-09-26T19:46:39Z</dcterms:modified>
</cp:coreProperties>
</file>